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8.svg" ContentType="image/svg+xml"/>
  <Override PartName="/ppt/media/image40.svg" ContentType="image/svg+xml"/>
  <Override PartName="/ppt/media/image4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58" r:id="rId6"/>
    <p:sldId id="281" r:id="rId7"/>
    <p:sldId id="261" r:id="rId8"/>
    <p:sldId id="284" r:id="rId9"/>
    <p:sldId id="292" r:id="rId10"/>
    <p:sldId id="285" r:id="rId11"/>
    <p:sldId id="293" r:id="rId12"/>
    <p:sldId id="268" r:id="rId13"/>
    <p:sldId id="262" r:id="rId14"/>
    <p:sldId id="269" r:id="rId15"/>
    <p:sldId id="295" r:id="rId16"/>
    <p:sldId id="296" r:id="rId17"/>
    <p:sldId id="276" r:id="rId18"/>
    <p:sldId id="288" r:id="rId19"/>
    <p:sldId id="294" r:id="rId20"/>
    <p:sldId id="289" r:id="rId21"/>
    <p:sldId id="290" r:id="rId22"/>
    <p:sldId id="297" r:id="rId23"/>
    <p:sldId id="26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00" autoAdjust="0"/>
  </p:normalViewPr>
  <p:slideViewPr>
    <p:cSldViewPr snapToGrid="0">
      <p:cViewPr>
        <p:scale>
          <a:sx n="50" d="100"/>
          <a:sy n="50" d="100"/>
        </p:scale>
        <p:origin x="540" y="1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78FDA-50DF-44B5-9FBA-F96BB1FB82B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D29A7-0808-4104-8F67-C229520D70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6E12058-ED5C-4B87-B87C-1194BC0503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099C2A-889C-45DF-A45C-633D3A242C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9E32B5-07B2-4F1E-B467-F02C85D5B41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99C2A-889C-45DF-A45C-633D3A242CD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E32B5-07B2-4F1E-B467-F02C85D5B41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99C2A-889C-45DF-A45C-633D3A242CD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E32B5-07B2-4F1E-B467-F02C85D5B41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image" Target="../media/image27.jpe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8.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microsoft.com/office/2007/relationships/hdphoto" Target="../media/image34.wdp"/><Relationship Id="rId8" Type="http://schemas.openxmlformats.org/officeDocument/2006/relationships/image" Target="../media/image33.png"/><Relationship Id="rId7" Type="http://schemas.openxmlformats.org/officeDocument/2006/relationships/image" Target="../media/image32.jpeg"/><Relationship Id="rId6" Type="http://schemas.microsoft.com/office/2007/relationships/hdphoto" Target="../media/image31.wdp"/><Relationship Id="rId5" Type="http://schemas.openxmlformats.org/officeDocument/2006/relationships/image" Target="../media/image30.png"/><Relationship Id="rId4" Type="http://schemas.openxmlformats.org/officeDocument/2006/relationships/image" Target="../media/image29.jpeg"/><Relationship Id="rId3" Type="http://schemas.openxmlformats.org/officeDocument/2006/relationships/image" Target="../media/image5.png"/><Relationship Id="rId2" Type="http://schemas.openxmlformats.org/officeDocument/2006/relationships/image" Target="../media/image4.png"/><Relationship Id="rId19" Type="http://schemas.openxmlformats.org/officeDocument/2006/relationships/notesSlide" Target="../notesSlides/notesSlide12.xml"/><Relationship Id="rId18" Type="http://schemas.openxmlformats.org/officeDocument/2006/relationships/slideLayout" Target="../slideLayouts/slideLayout7.xml"/><Relationship Id="rId17" Type="http://schemas.openxmlformats.org/officeDocument/2006/relationships/image" Target="../media/image42.svg"/><Relationship Id="rId16" Type="http://schemas.openxmlformats.org/officeDocument/2006/relationships/image" Target="../media/image41.png"/><Relationship Id="rId15" Type="http://schemas.openxmlformats.org/officeDocument/2006/relationships/image" Target="../media/image40.svg"/><Relationship Id="rId14" Type="http://schemas.openxmlformats.org/officeDocument/2006/relationships/image" Target="../media/image39.png"/><Relationship Id="rId13" Type="http://schemas.openxmlformats.org/officeDocument/2006/relationships/image" Target="../media/image38.svg"/><Relationship Id="rId12" Type="http://schemas.openxmlformats.org/officeDocument/2006/relationships/image" Target="../media/image37.png"/><Relationship Id="rId11" Type="http://schemas.microsoft.com/office/2007/relationships/hdphoto" Target="../media/image36.wdp"/><Relationship Id="rId10" Type="http://schemas.openxmlformats.org/officeDocument/2006/relationships/image" Target="../media/image35.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8.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8.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55.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56.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8.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pic>
        <p:nvPicPr>
          <p:cNvPr id="24" name="图片 23"/>
          <p:cNvPicPr>
            <a:picLocks noChangeAspect="1"/>
          </p:cNvPicPr>
          <p:nvPr/>
        </p:nvPicPr>
        <p:blipFill rotWithShape="1">
          <a:blip r:embed="rId2">
            <a:extLst>
              <a:ext uri="{28A0092B-C50C-407E-A947-70E740481C1C}">
                <a14:useLocalDpi xmlns:a14="http://schemas.microsoft.com/office/drawing/2010/main" val="0"/>
              </a:ext>
            </a:extLst>
          </a:blip>
          <a:srcRect t="2830" b="34927"/>
          <a:stretch>
            <a:fillRect/>
          </a:stretch>
        </p:blipFill>
        <p:spPr>
          <a:xfrm>
            <a:off x="-2" y="0"/>
            <a:ext cx="12192002" cy="5057758"/>
          </a:xfrm>
          <a:prstGeom prst="rect">
            <a:avLst/>
          </a:prstGeom>
        </p:spPr>
      </p:pic>
      <p:sp>
        <p:nvSpPr>
          <p:cNvPr id="25" name="矩形 24"/>
          <p:cNvSpPr/>
          <p:nvPr/>
        </p:nvSpPr>
        <p:spPr>
          <a:xfrm>
            <a:off x="-5500" y="-27758"/>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100" b="0" i="0" u="none" strike="noStrike" kern="1200" cap="none" spc="0" normalizeH="0" baseline="0" noProof="0" dirty="0">
              <a:ln>
                <a:noFill/>
              </a:ln>
              <a:solidFill>
                <a:prstClr val="white"/>
              </a:solidFill>
              <a:effectLst/>
              <a:uLnTx/>
              <a:uFillTx/>
              <a:latin typeface="Microsoft YaHei Regular"/>
              <a:ea typeface="微软雅黑" panose="020B0503020204020204" charset="-122"/>
              <a:cs typeface="+mn-cs"/>
            </a:endParaRPr>
          </a:p>
        </p:txBody>
      </p:sp>
      <p:pic>
        <p:nvPicPr>
          <p:cNvPr id="101" name="图片 100"/>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362874" y="39345"/>
            <a:ext cx="3455246" cy="3455246"/>
          </a:xfrm>
          <a:prstGeom prst="rect">
            <a:avLst/>
          </a:prstGeom>
        </p:spPr>
      </p:pic>
      <p:sp>
        <p:nvSpPr>
          <p:cNvPr id="47" name="文本框 46"/>
          <p:cNvSpPr txBox="1"/>
          <p:nvPr/>
        </p:nvSpPr>
        <p:spPr>
          <a:xfrm>
            <a:off x="4221057" y="3369732"/>
            <a:ext cx="3738880" cy="829945"/>
          </a:xfrm>
          <a:prstGeom prst="rect">
            <a:avLst/>
          </a:prstGeom>
          <a:noFill/>
        </p:spPr>
        <p:txBody>
          <a:bodyPr wrap="none" rtlCol="0">
            <a:spAutoFit/>
          </a:bodyPr>
          <a:lstStyle/>
          <a:p>
            <a:pPr algn="ctr">
              <a:lnSpc>
                <a:spcPct val="120000"/>
              </a:lnSpc>
              <a:defRPr/>
            </a:pPr>
            <a:r>
              <a:rPr lang="zh-CN" altLang="en-US" sz="4000" b="1" i="0" dirty="0">
                <a:solidFill>
                  <a:schemeClr val="bg1"/>
                </a:solidFill>
                <a:effectLst/>
                <a:latin typeface="-apple-system"/>
              </a:rPr>
              <a:t>时间序列库</a:t>
            </a:r>
            <a:r>
              <a:rPr lang="zh-CN" altLang="en-US" sz="4000" b="1" i="0" dirty="0">
                <a:solidFill>
                  <a:schemeClr val="bg1"/>
                </a:solidFill>
                <a:effectLst/>
                <a:latin typeface="-apple-system"/>
              </a:rPr>
              <a:t>综述</a:t>
            </a:r>
            <a:endParaRPr lang="zh-CN" altLang="en-US" sz="4000" b="1" i="0" dirty="0">
              <a:solidFill>
                <a:schemeClr val="bg1"/>
              </a:solidFill>
              <a:effectLst/>
              <a:latin typeface="-apple-system"/>
            </a:endParaRPr>
          </a:p>
        </p:txBody>
      </p:sp>
      <p:cxnSp>
        <p:nvCxnSpPr>
          <p:cNvPr id="48" name="直线连接符 77"/>
          <p:cNvCxnSpPr/>
          <p:nvPr/>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49" name="圆角矩形 190"/>
          <p:cNvSpPr/>
          <p:nvPr/>
        </p:nvSpPr>
        <p:spPr>
          <a:xfrm>
            <a:off x="4182432" y="5460729"/>
            <a:ext cx="3816132"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800" dirty="0">
                <a:solidFill>
                  <a:prstClr val="white"/>
                </a:solidFill>
                <a:latin typeface="微软雅黑" panose="020B0503020204020204" charset="-122"/>
                <a:ea typeface="微软雅黑" panose="020B0503020204020204" charset="-122"/>
              </a:rPr>
              <a:t>汇报人：冯继</a:t>
            </a:r>
            <a:r>
              <a:rPr kumimoji="1" lang="zh-CN" altLang="en-US" sz="2800" dirty="0">
                <a:solidFill>
                  <a:prstClr val="white"/>
                </a:solidFill>
                <a:latin typeface="微软雅黑" panose="020B0503020204020204" charset="-122"/>
                <a:ea typeface="微软雅黑" panose="020B0503020204020204" charset="-122"/>
              </a:rPr>
              <a:t>元</a:t>
            </a:r>
            <a:endParaRPr kumimoji="1" lang="zh-CN" altLang="en-US" sz="2800" dirty="0">
              <a:solidFill>
                <a:prstClr val="white"/>
              </a:solidFill>
              <a:latin typeface="微软雅黑" panose="020B0503020204020204" charset="-122"/>
              <a:ea typeface="微软雅黑" panose="020B0503020204020204" charset="-122"/>
            </a:endParaRPr>
          </a:p>
        </p:txBody>
      </p:sp>
      <p:sp>
        <p:nvSpPr>
          <p:cNvPr id="50" name="圆角矩形 192"/>
          <p:cNvSpPr/>
          <p:nvPr/>
        </p:nvSpPr>
        <p:spPr>
          <a:xfrm>
            <a:off x="4922287" y="5727356"/>
            <a:ext cx="2341189"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1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1" name="圆角矩形 193"/>
          <p:cNvSpPr/>
          <p:nvPr/>
        </p:nvSpPr>
        <p:spPr>
          <a:xfrm>
            <a:off x="7853888" y="5727356"/>
            <a:ext cx="2341189"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1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 name="副标题 2"/>
          <p:cNvSpPr txBox="1"/>
          <p:nvPr/>
        </p:nvSpPr>
        <p:spPr>
          <a:xfrm>
            <a:off x="2452443" y="6400304"/>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2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2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2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endParaRPr>
          </a:p>
        </p:txBody>
      </p:sp>
      <p:sp>
        <p:nvSpPr>
          <p:cNvPr id="3" name="矩形 2"/>
          <p:cNvSpPr/>
          <p:nvPr/>
        </p:nvSpPr>
        <p:spPr>
          <a:xfrm>
            <a:off x="10510916" y="6215638"/>
            <a:ext cx="1365250" cy="368300"/>
          </a:xfrm>
          <a:prstGeom prst="rect">
            <a:avLst/>
          </a:prstGeom>
        </p:spPr>
        <p:txBody>
          <a:bodyPr wrap="none">
            <a:spAutoFit/>
          </a:bodyPr>
          <a:lstStyle/>
          <a:p>
            <a:pPr lvl="0" algn="ctr">
              <a:defRPr/>
            </a:pPr>
            <a:r>
              <a:rPr kumimoji="1" lang="en-US" altLang="zh-CN" dirty="0">
                <a:solidFill>
                  <a:prstClr val="white"/>
                </a:solidFill>
                <a:latin typeface="微软雅黑" panose="020B0503020204020204" charset="-122"/>
                <a:ea typeface="微软雅黑" panose="020B0503020204020204" charset="-122"/>
              </a:rPr>
              <a:t>2025.03.07</a:t>
            </a:r>
            <a:endParaRPr kumimoji="1" lang="zh-CN" altLang="en-US" dirty="0">
              <a:solidFill>
                <a:prstClr val="white"/>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现有方法</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41472" y="890958"/>
            <a:ext cx="11405581" cy="4648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800" b="1" kern="100" dirty="0" err="1">
                <a:effectLst/>
                <a:latin typeface="Calibri" panose="020F0502020204030204" pitchFamily="34" charset="0"/>
                <a:ea typeface="宋体" panose="02010600030101010101" pitchFamily="2" charset="-122"/>
                <a:cs typeface="Times New Roman" panose="02020603050405020304" pitchFamily="18" charset="0"/>
              </a:rPr>
              <a:t>Timesnet</a:t>
            </a: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b="1" kern="100" dirty="0">
                <a:latin typeface="Calibri" panose="020F0502020204030204" pitchFamily="34" charset="0"/>
                <a:ea typeface="宋体" panose="02010600030101010101" pitchFamily="2" charset="-122"/>
                <a:cs typeface="Times New Roman" panose="02020603050405020304" pitchFamily="18" charset="0"/>
              </a:rPr>
              <a:t>基于</a:t>
            </a:r>
            <a:r>
              <a:rPr lang="en-US" altLang="zh-CN" b="1" kern="100" dirty="0">
                <a:latin typeface="Calibri" panose="020F0502020204030204" pitchFamily="34" charset="0"/>
                <a:ea typeface="宋体" panose="02010600030101010101" pitchFamily="2" charset="-122"/>
                <a:cs typeface="Times New Roman" panose="02020603050405020304" pitchFamily="18" charset="0"/>
              </a:rPr>
              <a:t>CNN</a:t>
            </a:r>
            <a:r>
              <a:rPr lang="zh-CN" altLang="en-US"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2" name="图片 1" descr="8d29d961d46e554c5c1b696971f25c4"/>
          <p:cNvPicPr>
            <a:picLocks noChangeAspect="1"/>
          </p:cNvPicPr>
          <p:nvPr/>
        </p:nvPicPr>
        <p:blipFill>
          <a:blip r:embed="rId4"/>
          <a:stretch>
            <a:fillRect/>
          </a:stretch>
        </p:blipFill>
        <p:spPr>
          <a:xfrm>
            <a:off x="375920" y="1355725"/>
            <a:ext cx="5739765" cy="2193290"/>
          </a:xfrm>
          <a:prstGeom prst="rect">
            <a:avLst/>
          </a:prstGeom>
        </p:spPr>
      </p:pic>
      <p:pic>
        <p:nvPicPr>
          <p:cNvPr id="20" name="图片 19"/>
          <p:cNvPicPr>
            <a:picLocks noChangeAspect="1"/>
          </p:cNvPicPr>
          <p:nvPr/>
        </p:nvPicPr>
        <p:blipFill rotWithShape="1">
          <a:blip r:embed="rId5"/>
          <a:srcRect t="3050" b="32081"/>
          <a:stretch>
            <a:fillRect/>
          </a:stretch>
        </p:blipFill>
        <p:spPr>
          <a:xfrm>
            <a:off x="335280" y="4023360"/>
            <a:ext cx="7048500" cy="525145"/>
          </a:xfrm>
          <a:prstGeom prst="rect">
            <a:avLst/>
          </a:prstGeom>
        </p:spPr>
      </p:pic>
      <p:pic>
        <p:nvPicPr>
          <p:cNvPr id="27" name="图片 26"/>
          <p:cNvPicPr>
            <a:picLocks noChangeAspect="1"/>
          </p:cNvPicPr>
          <p:nvPr/>
        </p:nvPicPr>
        <p:blipFill>
          <a:blip r:embed="rId6"/>
          <a:srcRect r="20957" b="-6126"/>
          <a:stretch>
            <a:fillRect/>
          </a:stretch>
        </p:blipFill>
        <p:spPr>
          <a:xfrm>
            <a:off x="496570" y="4885690"/>
            <a:ext cx="4298950" cy="374015"/>
          </a:xfrm>
          <a:prstGeom prst="rect">
            <a:avLst/>
          </a:prstGeom>
        </p:spPr>
      </p:pic>
      <p:sp>
        <p:nvSpPr>
          <p:cNvPr id="40" name="文本框 39"/>
          <p:cNvSpPr txBox="1"/>
          <p:nvPr/>
        </p:nvSpPr>
        <p:spPr>
          <a:xfrm>
            <a:off x="7655215" y="4129294"/>
            <a:ext cx="431165" cy="306705"/>
          </a:xfrm>
          <a:prstGeom prst="rect">
            <a:avLst/>
          </a:prstGeom>
          <a:noFill/>
        </p:spPr>
        <p:txBody>
          <a:bodyPr wrap="none" rtlCol="0">
            <a:spAutoFit/>
          </a:bodyPr>
          <a:p>
            <a:r>
              <a:rPr lang="en-US" altLang="zh-CN" sz="1400" b="1" dirty="0">
                <a:latin typeface="微软雅黑" panose="020B0503020204020204" charset="-122"/>
                <a:ea typeface="微软雅黑" panose="020B0503020204020204" charset="-122"/>
                <a:cs typeface="Times New Roman" panose="02020603050405020304" pitchFamily="18" charset="0"/>
              </a:rPr>
              <a:t>(1)</a:t>
            </a:r>
            <a:endParaRPr lang="en-US" altLang="zh-CN" sz="1400" b="1" dirty="0">
              <a:latin typeface="微软雅黑" panose="020B0503020204020204" charset="-122"/>
              <a:ea typeface="微软雅黑" panose="020B0503020204020204" charset="-122"/>
              <a:cs typeface="Times New Roman" panose="02020603050405020304" pitchFamily="18" charset="0"/>
            </a:endParaRPr>
          </a:p>
        </p:txBody>
      </p:sp>
      <p:sp>
        <p:nvSpPr>
          <p:cNvPr id="43" name="文本框 42"/>
          <p:cNvSpPr txBox="1"/>
          <p:nvPr/>
        </p:nvSpPr>
        <p:spPr>
          <a:xfrm>
            <a:off x="7655215" y="4952741"/>
            <a:ext cx="431165" cy="306705"/>
          </a:xfrm>
          <a:prstGeom prst="rect">
            <a:avLst/>
          </a:prstGeom>
          <a:noFill/>
        </p:spPr>
        <p:txBody>
          <a:bodyPr wrap="none" rtlCol="0">
            <a:spAutoFit/>
          </a:bodyPr>
          <a:p>
            <a:r>
              <a:rPr lang="en-US" altLang="zh-CN" sz="1400" b="1" dirty="0">
                <a:latin typeface="微软雅黑" panose="020B0503020204020204" charset="-122"/>
                <a:ea typeface="微软雅黑" panose="020B0503020204020204" charset="-122"/>
                <a:cs typeface="Times New Roman" panose="02020603050405020304" pitchFamily="18" charset="0"/>
              </a:rPr>
              <a:t>(2)</a:t>
            </a:r>
            <a:endParaRPr lang="en-US" altLang="zh-CN" sz="1400" b="1" dirty="0">
              <a:latin typeface="微软雅黑" panose="020B0503020204020204" charset="-122"/>
              <a:ea typeface="微软雅黑" panose="020B0503020204020204" charset="-122"/>
              <a:cs typeface="Times New Roman" panose="02020603050405020304" pitchFamily="18" charset="0"/>
            </a:endParaRPr>
          </a:p>
        </p:txBody>
      </p:sp>
      <p:pic>
        <p:nvPicPr>
          <p:cNvPr id="7" name="图片 6" descr="0f59ed0dfccba9bd3622505a5b8bf65"/>
          <p:cNvPicPr>
            <a:picLocks noChangeAspect="1"/>
          </p:cNvPicPr>
          <p:nvPr/>
        </p:nvPicPr>
        <p:blipFill>
          <a:blip r:embed="rId7"/>
          <a:srcRect l="4264" r="4310"/>
          <a:stretch>
            <a:fillRect/>
          </a:stretch>
        </p:blipFill>
        <p:spPr>
          <a:xfrm>
            <a:off x="6189345" y="1232535"/>
            <a:ext cx="5808345" cy="2564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现有方法</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41472" y="890958"/>
            <a:ext cx="11405581" cy="50712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000" b="1" dirty="0" err="1">
                <a:latin typeface="+mn-ea"/>
                <a:ea typeface="+mn-ea"/>
              </a:rPr>
              <a:t>TimeXer</a:t>
            </a:r>
            <a:r>
              <a:rPr lang="zh-CN" altLang="en-US" sz="2000" b="1"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基于</a:t>
            </a: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Transformer</a:t>
            </a:r>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en-US" sz="2000" b="1" dirty="0">
              <a:latin typeface="+mn-ea"/>
              <a:ea typeface="+mn-ea"/>
            </a:endParaRPr>
          </a:p>
        </p:txBody>
      </p:sp>
      <p:pic>
        <p:nvPicPr>
          <p:cNvPr id="9" name="图片 9" descr="acd6fcbe4e1295f925fdcac59c12d0f"/>
          <p:cNvPicPr>
            <a:picLocks noChangeAspect="1"/>
          </p:cNvPicPr>
          <p:nvPr/>
        </p:nvPicPr>
        <p:blipFill>
          <a:blip r:embed="rId4"/>
          <a:srcRect l="5444" r="781" b="2828"/>
          <a:stretch>
            <a:fillRect/>
          </a:stretch>
        </p:blipFill>
        <p:spPr>
          <a:xfrm>
            <a:off x="241300" y="1451610"/>
            <a:ext cx="9027795" cy="4153535"/>
          </a:xfrm>
          <a:prstGeom prst="rect">
            <a:avLst/>
          </a:prstGeom>
        </p:spPr>
      </p:pic>
      <p:sp>
        <p:nvSpPr>
          <p:cNvPr id="6" name="文本框 5"/>
          <p:cNvSpPr txBox="1"/>
          <p:nvPr/>
        </p:nvSpPr>
        <p:spPr>
          <a:xfrm>
            <a:off x="9268460" y="1398270"/>
            <a:ext cx="2592070" cy="4308475"/>
          </a:xfrm>
          <a:prstGeom prst="rect">
            <a:avLst/>
          </a:prstGeom>
        </p:spPr>
        <p:txBody>
          <a:bodyPr>
            <a:noAutofit/>
          </a:bodyPr>
          <a:p>
            <a:pPr marL="0" indent="0" algn="just" defTabSz="266700">
              <a:spcBef>
                <a:spcPct val="0"/>
              </a:spcBef>
              <a:spcAft>
                <a:spcPct val="0"/>
              </a:spcAft>
            </a:pPr>
            <a:r>
              <a:rPr lang="zh-CN" altLang="en-US" sz="2000">
                <a:latin typeface="微软雅黑" panose="020B0503020204020204" charset="-122"/>
                <a:ea typeface="微软雅黑" panose="020B0503020204020204" charset="-122"/>
                <a:cs typeface="微软雅黑" panose="020B0503020204020204" charset="-122"/>
              </a:rPr>
              <a:t>对内部变量和外部变量之间差异和依赖性进行挖掘。</a:t>
            </a:r>
            <a:endParaRPr lang="zh-CN" altLang="en-US" sz="20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en-US" altLang="zh-CN" sz="2000">
                <a:latin typeface="微软雅黑" panose="020B0503020204020204" charset="-122"/>
                <a:ea typeface="微软雅黑" panose="020B0503020204020204" charset="-122"/>
                <a:cs typeface="微软雅黑" panose="020B0503020204020204" charset="-122"/>
              </a:rPr>
              <a:t>self-attention</a:t>
            </a:r>
            <a:r>
              <a:rPr lang="zh-CN" altLang="en-US" sz="200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zh-CN" altLang="en-US" sz="2000">
                <a:latin typeface="微软雅黑" panose="020B0503020204020204" charset="-122"/>
                <a:ea typeface="微软雅黑" panose="020B0503020204020204" charset="-122"/>
                <a:cs typeface="微软雅黑" panose="020B0503020204020204" charset="-122"/>
                <a:sym typeface="+mn-ea"/>
              </a:rPr>
              <a:t>内部变量做。</a:t>
            </a:r>
            <a:endParaRPr lang="en-US" altLang="zh-CN" sz="20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en-US" altLang="zh-CN" sz="2000">
                <a:latin typeface="微软雅黑" panose="020B0503020204020204" charset="-122"/>
                <a:ea typeface="微软雅黑" panose="020B0503020204020204" charset="-122"/>
                <a:cs typeface="微软雅黑" panose="020B0503020204020204" charset="-122"/>
              </a:rPr>
              <a:t>cross-attention</a:t>
            </a:r>
            <a:r>
              <a:rPr lang="zh-CN" altLang="en-US" sz="200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zh-CN" altLang="en-US" sz="2000">
                <a:latin typeface="微软雅黑" panose="020B0503020204020204" charset="-122"/>
                <a:ea typeface="微软雅黑" panose="020B0503020204020204" charset="-122"/>
                <a:cs typeface="微软雅黑" panose="020B0503020204020204" charset="-122"/>
                <a:sym typeface="+mn-ea"/>
              </a:rPr>
              <a:t>内部和外部变量。</a:t>
            </a:r>
            <a:endParaRPr lang="zh-CN" altLang="en-US" sz="20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endParaRPr lang="en-US" altLang="zh-CN"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05280"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ED7D31"/>
                </a:solidFill>
                <a:effectLst/>
                <a:uLnTx/>
                <a:uFillTx/>
                <a:latin typeface="微软雅黑" panose="020B0503020204020204" charset="-122"/>
                <a:ea typeface="微软雅黑" panose="020B0503020204020204" charset="-122"/>
                <a:sym typeface="+mn-ea"/>
              </a:rPr>
              <a:t>目前工作</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41472" y="890958"/>
            <a:ext cx="11405581" cy="14304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mn-ea"/>
              </a:rPr>
              <a:t>雷达分选任务：针对</a:t>
            </a:r>
            <a:r>
              <a:rPr lang="zh-CN" altLang="en-US" sz="2000" b="1" dirty="0">
                <a:solidFill>
                  <a:srgbClr val="C00000"/>
                </a:solidFill>
                <a:latin typeface="+mn-ea"/>
              </a:rPr>
              <a:t>非合作目标</a:t>
            </a:r>
            <a:r>
              <a:rPr lang="zh-CN" altLang="en-US" sz="2000" b="1" dirty="0">
                <a:latin typeface="+mn-ea"/>
              </a:rPr>
              <a:t>，利用电子侦察接收机全空域搜索，然后从搜索得到的高密度多源脉冲流中将同一雷达辐射源的脉冲信号分离出来，从而识别非合作目标的工作参数，为电子支援和电子对抗提供信息支援。</a:t>
            </a:r>
            <a:endParaRPr lang="zh-CN" altLang="en-US" sz="2000" b="1" dirty="0">
              <a:latin typeface="+mn-ea"/>
              <a:ea typeface="+mn-ea"/>
            </a:endParaRPr>
          </a:p>
        </p:txBody>
      </p:sp>
      <p:grpSp>
        <p:nvGrpSpPr>
          <p:cNvPr id="2" name="组合 1"/>
          <p:cNvGrpSpPr/>
          <p:nvPr/>
        </p:nvGrpSpPr>
        <p:grpSpPr>
          <a:xfrm>
            <a:off x="454234" y="2706008"/>
            <a:ext cx="4508086" cy="3012847"/>
            <a:chOff x="537403" y="951814"/>
            <a:chExt cx="4508086" cy="3012847"/>
          </a:xfrm>
        </p:grpSpPr>
        <p:pic>
          <p:nvPicPr>
            <p:cNvPr id="6" name="Picture 2" descr="美丽高山草原景色高清图片下载-找素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03" y="951814"/>
              <a:ext cx="4501322" cy="30008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574769" y="2594878"/>
              <a:ext cx="1393874" cy="1369783"/>
              <a:chOff x="1876828" y="4200802"/>
              <a:chExt cx="1393874" cy="1369783"/>
            </a:xfrm>
          </p:grpSpPr>
          <p:pic>
            <p:nvPicPr>
              <p:cNvPr id="26" name="图片 25"/>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9879" b="91658" l="9970" r="89728">
                            <a14:foregroundMark x1="72810" y1="89352" x2="76133" y2="90560"/>
                            <a14:foregroundMark x1="66012" y1="89352" x2="74320" y2="80790"/>
                            <a14:foregroundMark x1="74320" y1="80790" x2="86405" y2="88035"/>
                            <a14:foregroundMark x1="86405" y1="88035" x2="74471" y2="83095"/>
                            <a14:foregroundMark x1="74471" y1="83095" x2="82931" y2="72667"/>
                            <a14:foregroundMark x1="82931" y1="72667" x2="75076" y2="91658"/>
                            <a14:foregroundMark x1="75076" y1="91658" x2="72810" y2="89791"/>
                          </a14:backgroundRemoval>
                        </a14:imgEffect>
                        <a14:imgEffect>
                          <a14:brightnessContrast contrast="20000"/>
                        </a14:imgEffect>
                      </a14:imgLayer>
                    </a14:imgProps>
                  </a:ext>
                </a:extLst>
              </a:blip>
              <a:srcRect l="60679" t="65861" r="4720" b="7424"/>
              <a:stretch>
                <a:fillRect/>
              </a:stretch>
            </p:blipFill>
            <p:spPr>
              <a:xfrm>
                <a:off x="1876828" y="4200802"/>
                <a:ext cx="1081614" cy="1149215"/>
              </a:xfrm>
              <a:prstGeom prst="rect">
                <a:avLst/>
              </a:prstGeom>
            </p:spPr>
          </p:pic>
          <p:sp>
            <p:nvSpPr>
              <p:cNvPr id="27" name="文本框 26"/>
              <p:cNvSpPr txBox="1"/>
              <p:nvPr/>
            </p:nvSpPr>
            <p:spPr>
              <a:xfrm>
                <a:off x="2051502" y="5293586"/>
                <a:ext cx="1219200" cy="276999"/>
              </a:xfrm>
              <a:prstGeom prst="rect">
                <a:avLst/>
              </a:prstGeom>
              <a:noFill/>
            </p:spPr>
            <p:txBody>
              <a:bodyPr wrap="square">
                <a:spAutoFit/>
              </a:bodyPr>
              <a:lstStyle/>
              <a:p>
                <a:r>
                  <a:rPr lang="zh-CN" altLang="en-US" sz="1200" b="1" dirty="0">
                    <a:solidFill>
                      <a:srgbClr val="222222"/>
                    </a:solidFill>
                    <a:latin typeface="微软雅黑" panose="020B0503020204020204" charset="-122"/>
                    <a:ea typeface="微软雅黑" panose="020B0503020204020204" charset="-122"/>
                  </a:rPr>
                  <a:t>接收机</a:t>
                </a:r>
                <a:endParaRPr lang="zh-CN" altLang="en-US" sz="1200" b="1" dirty="0"/>
              </a:p>
            </p:txBody>
          </p:sp>
        </p:grpSp>
        <p:grpSp>
          <p:nvGrpSpPr>
            <p:cNvPr id="8" name="组合 7"/>
            <p:cNvGrpSpPr/>
            <p:nvPr/>
          </p:nvGrpSpPr>
          <p:grpSpPr>
            <a:xfrm>
              <a:off x="1115576" y="969409"/>
              <a:ext cx="1581979" cy="746891"/>
              <a:chOff x="2569703" y="1565687"/>
              <a:chExt cx="1581979" cy="746891"/>
            </a:xfrm>
          </p:grpSpPr>
          <p:sp>
            <p:nvSpPr>
              <p:cNvPr id="24" name="文本框 23"/>
              <p:cNvSpPr txBox="1"/>
              <p:nvPr/>
            </p:nvSpPr>
            <p:spPr>
              <a:xfrm>
                <a:off x="2569703" y="1565687"/>
                <a:ext cx="1581979" cy="276999"/>
              </a:xfrm>
              <a:prstGeom prst="rect">
                <a:avLst/>
              </a:prstGeom>
              <a:noFill/>
            </p:spPr>
            <p:txBody>
              <a:bodyPr wrap="square">
                <a:spAutoFit/>
              </a:bodyPr>
              <a:lstStyle/>
              <a:p>
                <a:r>
                  <a:rPr lang="zh-CN" altLang="en-US" sz="1200" b="1" dirty="0">
                    <a:solidFill>
                      <a:srgbClr val="222222"/>
                    </a:solidFill>
                    <a:latin typeface="微软雅黑" panose="020B0503020204020204" charset="-122"/>
                    <a:ea typeface="微软雅黑" panose="020B0503020204020204" charset="-122"/>
                  </a:rPr>
                  <a:t>侦察机</a:t>
                </a:r>
                <a:endParaRPr lang="zh-CN" altLang="en-US" sz="1200" b="1" dirty="0"/>
              </a:p>
            </p:txBody>
          </p:sp>
          <p:pic>
            <p:nvPicPr>
              <p:cNvPr id="25" name="Picture 4" descr="中国空警-2000预警机_360百科"/>
              <p:cNvPicPr>
                <a:picLocks noChangeAspect="1" noChangeArrowheads="1"/>
              </p:cNvPicPr>
              <p:nvPr/>
            </p:nvPicPr>
            <p:blipFill>
              <a:blip r:embed="rId7">
                <a:clrChange>
                  <a:clrFrom>
                    <a:srgbClr val="8195B6"/>
                  </a:clrFrom>
                  <a:clrTo>
                    <a:srgbClr val="8195B6">
                      <a:alpha val="0"/>
                    </a:srgbClr>
                  </a:clrTo>
                </a:clrChange>
                <a:extLst>
                  <a:ext uri="{28A0092B-C50C-407E-A947-70E740481C1C}">
                    <a14:useLocalDpi xmlns:a14="http://schemas.microsoft.com/office/drawing/2010/main" val="0"/>
                  </a:ext>
                </a:extLst>
              </a:blip>
              <a:srcRect/>
              <a:stretch>
                <a:fillRect/>
              </a:stretch>
            </p:blipFill>
            <p:spPr bwMode="auto">
              <a:xfrm>
                <a:off x="2813170" y="1773174"/>
                <a:ext cx="933795" cy="5394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p:cNvGrpSpPr/>
            <p:nvPr/>
          </p:nvGrpSpPr>
          <p:grpSpPr>
            <a:xfrm>
              <a:off x="4137252" y="1064288"/>
              <a:ext cx="908237" cy="685476"/>
              <a:chOff x="4138811" y="3315205"/>
              <a:chExt cx="908237" cy="685476"/>
            </a:xfrm>
          </p:grpSpPr>
          <p:sp>
            <p:nvSpPr>
              <p:cNvPr id="22" name="文本框 21"/>
              <p:cNvSpPr txBox="1"/>
              <p:nvPr/>
            </p:nvSpPr>
            <p:spPr>
              <a:xfrm>
                <a:off x="4286501" y="3315205"/>
                <a:ext cx="739039" cy="276999"/>
              </a:xfrm>
              <a:prstGeom prst="rect">
                <a:avLst/>
              </a:prstGeom>
              <a:noFill/>
            </p:spPr>
            <p:txBody>
              <a:bodyPr wrap="square">
                <a:spAutoFit/>
              </a:bodyPr>
              <a:lstStyle/>
              <a:p>
                <a:r>
                  <a:rPr lang="zh-CN" altLang="en-US" sz="1200" b="1" dirty="0">
                    <a:solidFill>
                      <a:srgbClr val="222222"/>
                    </a:solidFill>
                    <a:latin typeface="微软雅黑" panose="020B0503020204020204" charset="-122"/>
                    <a:ea typeface="微软雅黑" panose="020B0503020204020204" charset="-122"/>
                  </a:rPr>
                  <a:t>战斗机</a:t>
                </a:r>
                <a:endParaRPr lang="zh-CN" altLang="en-US" sz="1200" b="1" dirty="0"/>
              </a:p>
            </p:txBody>
          </p:sp>
          <p:pic>
            <p:nvPicPr>
              <p:cNvPr id="23" name="Picture 8" descr="歼31战机即将首飞，或采用了歼20B技术，造多少合适？|战机|战斗机|歼31_新浪新闻"/>
              <p:cNvPicPr>
                <a:picLocks noChangeAspect="1" noChangeArrowheads="1"/>
              </p:cNvPicPr>
              <p:nvPr/>
            </p:nvPicPr>
            <p:blipFill>
              <a:blip r:embed="rId8">
                <a:clrChange>
                  <a:clrFrom>
                    <a:srgbClr val="90ABC8"/>
                  </a:clrFrom>
                  <a:clrTo>
                    <a:srgbClr val="90ABC8">
                      <a:alpha val="0"/>
                    </a:srgbClr>
                  </a:clrTo>
                </a:clrChange>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905606">
                <a:off x="4138811" y="3475787"/>
                <a:ext cx="908237" cy="524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2382634" y="1309677"/>
              <a:ext cx="1008223" cy="684672"/>
              <a:chOff x="2556068" y="3593853"/>
              <a:chExt cx="1008223" cy="684672"/>
            </a:xfrm>
          </p:grpSpPr>
          <p:pic>
            <p:nvPicPr>
              <p:cNvPr id="20" name="Picture 6" descr="伊朗无人机发射克隆美国导弹，对中俄而言是箭在弦上必加紧研发|中美|无人机|导弹_新浪新闻"/>
              <p:cNvPicPr>
                <a:picLocks noChangeAspect="1" noChangeArrowheads="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6307">
                <a:off x="2556068" y="3718912"/>
                <a:ext cx="821025" cy="559613"/>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2733041" y="3593853"/>
                <a:ext cx="831250" cy="276999"/>
              </a:xfrm>
              <a:prstGeom prst="rect">
                <a:avLst/>
              </a:prstGeom>
              <a:noFill/>
            </p:spPr>
            <p:txBody>
              <a:bodyPr wrap="square">
                <a:spAutoFit/>
              </a:bodyPr>
              <a:lstStyle/>
              <a:p>
                <a:r>
                  <a:rPr lang="zh-CN" altLang="en-US" sz="1200" b="1" dirty="0">
                    <a:solidFill>
                      <a:srgbClr val="222222"/>
                    </a:solidFill>
                    <a:latin typeface="微软雅黑" panose="020B0503020204020204" charset="-122"/>
                    <a:ea typeface="微软雅黑" panose="020B0503020204020204" charset="-122"/>
                  </a:rPr>
                  <a:t>导弹</a:t>
                </a:r>
                <a:endParaRPr lang="zh-CN" altLang="en-US" sz="1200" b="1" dirty="0"/>
              </a:p>
            </p:txBody>
          </p:sp>
        </p:grpSp>
        <p:pic>
          <p:nvPicPr>
            <p:cNvPr id="12" name="图形 11"/>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7233373" flipV="1">
              <a:off x="1427582" y="2070115"/>
              <a:ext cx="563607" cy="286095"/>
            </a:xfrm>
            <a:prstGeom prst="rect">
              <a:avLst/>
            </a:prstGeom>
          </p:spPr>
        </p:pic>
        <p:cxnSp>
          <p:nvCxnSpPr>
            <p:cNvPr id="13" name="直接连接符 12"/>
            <p:cNvCxnSpPr>
              <a:stCxn id="25" idx="2"/>
            </p:cNvCxnSpPr>
            <p:nvPr/>
          </p:nvCxnSpPr>
          <p:spPr>
            <a:xfrm flipH="1">
              <a:off x="1492314" y="1716300"/>
              <a:ext cx="333627" cy="1239480"/>
            </a:xfrm>
            <a:prstGeom prst="line">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0" idx="2"/>
            </p:cNvCxnSpPr>
            <p:nvPr/>
          </p:nvCxnSpPr>
          <p:spPr>
            <a:xfrm flipH="1">
              <a:off x="1444363" y="1980241"/>
              <a:ext cx="1261058" cy="1005059"/>
            </a:xfrm>
            <a:prstGeom prst="line">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9159036" flipV="1">
              <a:off x="1879140" y="2289112"/>
              <a:ext cx="563607" cy="286095"/>
            </a:xfrm>
            <a:prstGeom prst="rect">
              <a:avLst/>
            </a:prstGeom>
          </p:spPr>
        </p:pic>
        <p:cxnSp>
          <p:nvCxnSpPr>
            <p:cNvPr id="16" name="直接连接符 15"/>
            <p:cNvCxnSpPr>
              <a:stCxn id="23" idx="2"/>
            </p:cNvCxnSpPr>
            <p:nvPr/>
          </p:nvCxnSpPr>
          <p:spPr>
            <a:xfrm flipH="1">
              <a:off x="1492314" y="1718526"/>
              <a:ext cx="3223238" cy="1237254"/>
            </a:xfrm>
            <a:prstGeom prst="line">
              <a:avLst/>
            </a:prstGeom>
            <a:ln w="1905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7" name="图形 16"/>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395397" flipV="1">
              <a:off x="2379644" y="2374130"/>
              <a:ext cx="563607" cy="286095"/>
            </a:xfrm>
            <a:prstGeom prst="rect">
              <a:avLst/>
            </a:prstGeom>
          </p:spPr>
        </p:pic>
        <p:pic>
          <p:nvPicPr>
            <p:cNvPr id="18" name="图形 17"/>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395397" flipV="1">
              <a:off x="3471535" y="1953839"/>
              <a:ext cx="563607" cy="286095"/>
            </a:xfrm>
            <a:prstGeom prst="rect">
              <a:avLst/>
            </a:prstGeom>
          </p:spPr>
        </p:pic>
      </p:grpSp>
      <p:cxnSp>
        <p:nvCxnSpPr>
          <p:cNvPr id="28" name="直接连接符 27"/>
          <p:cNvCxnSpPr/>
          <p:nvPr/>
        </p:nvCxnSpPr>
        <p:spPr>
          <a:xfrm>
            <a:off x="5231218" y="4589173"/>
            <a:ext cx="1702974" cy="0"/>
          </a:xfrm>
          <a:prstGeom prst="line">
            <a:avLst/>
          </a:prstGeom>
          <a:ln w="19050"/>
        </p:spPr>
        <p:style>
          <a:lnRef idx="1">
            <a:schemeClr val="dk1"/>
          </a:lnRef>
          <a:fillRef idx="0">
            <a:schemeClr val="dk1"/>
          </a:fillRef>
          <a:effectRef idx="0">
            <a:schemeClr val="dk1"/>
          </a:effectRef>
          <a:fontRef idx="minor">
            <a:schemeClr val="tx1"/>
          </a:fontRef>
        </p:style>
      </p:cxnSp>
      <p:sp>
        <p:nvSpPr>
          <p:cNvPr id="29" name="矩形 28"/>
          <p:cNvSpPr/>
          <p:nvPr/>
        </p:nvSpPr>
        <p:spPr>
          <a:xfrm>
            <a:off x="5360218" y="4048892"/>
            <a:ext cx="133332" cy="540000"/>
          </a:xfrm>
          <a:prstGeom prst="rect">
            <a:avLst/>
          </a:prstGeom>
          <a:pattFill prst="wdUpDiag">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30" name="矩形 29"/>
          <p:cNvSpPr/>
          <p:nvPr/>
        </p:nvSpPr>
        <p:spPr>
          <a:xfrm>
            <a:off x="6001744" y="4039937"/>
            <a:ext cx="133332" cy="540000"/>
          </a:xfrm>
          <a:prstGeom prst="rect">
            <a:avLst/>
          </a:prstGeom>
          <a:pattFill prst="wdUpDiag">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31" name="矩形 30"/>
          <p:cNvSpPr/>
          <p:nvPr/>
        </p:nvSpPr>
        <p:spPr>
          <a:xfrm>
            <a:off x="6620084" y="4048892"/>
            <a:ext cx="133332" cy="540000"/>
          </a:xfrm>
          <a:prstGeom prst="rect">
            <a:avLst/>
          </a:prstGeom>
          <a:pattFill prst="wdUpDiag">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32" name="矩形 31"/>
          <p:cNvSpPr/>
          <p:nvPr/>
        </p:nvSpPr>
        <p:spPr>
          <a:xfrm>
            <a:off x="5534524" y="4049173"/>
            <a:ext cx="133332" cy="540000"/>
          </a:xfrm>
          <a:prstGeom prst="rect">
            <a:avLst/>
          </a:prstGeom>
          <a:pattFill prst="dkHorz">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33" name="矩形 32"/>
          <p:cNvSpPr/>
          <p:nvPr/>
        </p:nvSpPr>
        <p:spPr>
          <a:xfrm>
            <a:off x="5708850" y="4049173"/>
            <a:ext cx="133332" cy="540000"/>
          </a:xfrm>
          <a:prstGeom prst="rect">
            <a:avLst/>
          </a:prstGeom>
          <a:pattFill prst="pct20">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34" name="矩形 33"/>
          <p:cNvSpPr/>
          <p:nvPr/>
        </p:nvSpPr>
        <p:spPr>
          <a:xfrm>
            <a:off x="6192731" y="4049173"/>
            <a:ext cx="133332" cy="540000"/>
          </a:xfrm>
          <a:prstGeom prst="rect">
            <a:avLst/>
          </a:prstGeom>
          <a:pattFill prst="dkHorz">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35" name="矩形 34"/>
          <p:cNvSpPr/>
          <p:nvPr/>
        </p:nvSpPr>
        <p:spPr>
          <a:xfrm>
            <a:off x="6380816" y="4049173"/>
            <a:ext cx="133332" cy="540000"/>
          </a:xfrm>
          <a:prstGeom prst="rect">
            <a:avLst/>
          </a:prstGeom>
          <a:pattFill prst="pct20">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36" name="文本框 35"/>
          <p:cNvSpPr txBox="1"/>
          <p:nvPr/>
        </p:nvSpPr>
        <p:spPr>
          <a:xfrm>
            <a:off x="5326515" y="4710583"/>
            <a:ext cx="2787111" cy="338554"/>
          </a:xfrm>
          <a:prstGeom prst="rect">
            <a:avLst/>
          </a:prstGeom>
          <a:noFill/>
        </p:spPr>
        <p:txBody>
          <a:bodyPr wrap="square">
            <a:spAutoFit/>
          </a:bodyPr>
          <a:lstStyle/>
          <a:p>
            <a:r>
              <a:rPr lang="zh-CN" altLang="en-US" sz="1600" b="1" dirty="0">
                <a:latin typeface="微软雅黑" panose="020B0503020204020204" charset="-122"/>
                <a:ea typeface="微软雅黑" panose="020B0503020204020204" charset="-122"/>
                <a:sym typeface="+mn-ea"/>
              </a:rPr>
              <a:t>随机交错脉冲流</a:t>
            </a:r>
            <a:endParaRPr lang="zh-CN" altLang="en-US" sz="1600" b="1" dirty="0">
              <a:latin typeface="微软雅黑" panose="020B0503020204020204" charset="-122"/>
              <a:ea typeface="微软雅黑" panose="020B0503020204020204" charset="-122"/>
              <a:sym typeface="+mn-ea"/>
            </a:endParaRPr>
          </a:p>
        </p:txBody>
      </p:sp>
      <p:cxnSp>
        <p:nvCxnSpPr>
          <p:cNvPr id="37" name="直接箭头连接符 36"/>
          <p:cNvCxnSpPr/>
          <p:nvPr/>
        </p:nvCxnSpPr>
        <p:spPr>
          <a:xfrm flipV="1">
            <a:off x="6999156" y="3793198"/>
            <a:ext cx="624841" cy="7769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矩形 37"/>
          <p:cNvSpPr/>
          <p:nvPr/>
        </p:nvSpPr>
        <p:spPr>
          <a:xfrm>
            <a:off x="7980351" y="3234624"/>
            <a:ext cx="133332" cy="540000"/>
          </a:xfrm>
          <a:prstGeom prst="rect">
            <a:avLst/>
          </a:prstGeom>
          <a:pattFill prst="wdUpDiag">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39" name="矩形 38"/>
          <p:cNvSpPr/>
          <p:nvPr/>
        </p:nvSpPr>
        <p:spPr>
          <a:xfrm>
            <a:off x="7991763" y="4049964"/>
            <a:ext cx="133332" cy="540000"/>
          </a:xfrm>
          <a:prstGeom prst="rect">
            <a:avLst/>
          </a:prstGeom>
          <a:pattFill prst="dkHorz">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40" name="矩形 39"/>
          <p:cNvSpPr/>
          <p:nvPr/>
        </p:nvSpPr>
        <p:spPr>
          <a:xfrm>
            <a:off x="8380496" y="3234624"/>
            <a:ext cx="133332" cy="540000"/>
          </a:xfrm>
          <a:prstGeom prst="rect">
            <a:avLst/>
          </a:prstGeom>
          <a:pattFill prst="wdUpDiag">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41" name="矩形 40"/>
          <p:cNvSpPr/>
          <p:nvPr/>
        </p:nvSpPr>
        <p:spPr>
          <a:xfrm>
            <a:off x="8792361" y="3234624"/>
            <a:ext cx="133332" cy="540000"/>
          </a:xfrm>
          <a:prstGeom prst="rect">
            <a:avLst/>
          </a:prstGeom>
          <a:pattFill prst="wdUpDiag">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42" name="矩形 41"/>
          <p:cNvSpPr/>
          <p:nvPr/>
        </p:nvSpPr>
        <p:spPr>
          <a:xfrm>
            <a:off x="8382529" y="4049964"/>
            <a:ext cx="133332" cy="540000"/>
          </a:xfrm>
          <a:prstGeom prst="rect">
            <a:avLst/>
          </a:prstGeom>
          <a:pattFill prst="dkHorz">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43" name="矩形 42"/>
          <p:cNvSpPr/>
          <p:nvPr/>
        </p:nvSpPr>
        <p:spPr>
          <a:xfrm>
            <a:off x="8834273" y="4049964"/>
            <a:ext cx="133332" cy="540000"/>
          </a:xfrm>
          <a:prstGeom prst="rect">
            <a:avLst/>
          </a:prstGeom>
          <a:pattFill prst="dkHorz">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44" name="矩形 43"/>
          <p:cNvSpPr/>
          <p:nvPr/>
        </p:nvSpPr>
        <p:spPr>
          <a:xfrm>
            <a:off x="8231775" y="4927914"/>
            <a:ext cx="133332" cy="540000"/>
          </a:xfrm>
          <a:prstGeom prst="rect">
            <a:avLst/>
          </a:prstGeom>
          <a:pattFill prst="pct20">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sp>
        <p:nvSpPr>
          <p:cNvPr id="45" name="矩形 44"/>
          <p:cNvSpPr/>
          <p:nvPr/>
        </p:nvSpPr>
        <p:spPr>
          <a:xfrm>
            <a:off x="8666189" y="4927914"/>
            <a:ext cx="133332" cy="540000"/>
          </a:xfrm>
          <a:prstGeom prst="rect">
            <a:avLst/>
          </a:prstGeom>
          <a:pattFill prst="pct20">
            <a:fgClr>
              <a:schemeClr val="tx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80"/>
          </a:p>
        </p:txBody>
      </p:sp>
      <p:cxnSp>
        <p:nvCxnSpPr>
          <p:cNvPr id="46" name="直接连接符 45"/>
          <p:cNvCxnSpPr/>
          <p:nvPr/>
        </p:nvCxnSpPr>
        <p:spPr>
          <a:xfrm>
            <a:off x="7721348" y="3774624"/>
            <a:ext cx="150646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7006538" y="4596793"/>
            <a:ext cx="5715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6999155" y="4626909"/>
            <a:ext cx="624841" cy="7729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7721348" y="4591299"/>
            <a:ext cx="150646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7721348" y="5467914"/>
            <a:ext cx="1506464" cy="0"/>
          </a:xfrm>
          <a:prstGeom prst="line">
            <a:avLst/>
          </a:prstGeom>
          <a:ln w="19050"/>
        </p:spPr>
        <p:style>
          <a:lnRef idx="1">
            <a:schemeClr val="dk1"/>
          </a:lnRef>
          <a:fillRef idx="0">
            <a:schemeClr val="dk1"/>
          </a:fillRef>
          <a:effectRef idx="0">
            <a:schemeClr val="dk1"/>
          </a:effectRef>
          <a:fontRef idx="minor">
            <a:schemeClr val="tx1"/>
          </a:fontRef>
        </p:style>
      </p:cxnSp>
      <p:sp>
        <p:nvSpPr>
          <p:cNvPr id="51" name="文本框 50"/>
          <p:cNvSpPr txBox="1"/>
          <p:nvPr/>
        </p:nvSpPr>
        <p:spPr>
          <a:xfrm>
            <a:off x="9279999" y="3691551"/>
            <a:ext cx="571501" cy="307777"/>
          </a:xfrm>
          <a:prstGeom prst="rect">
            <a:avLst/>
          </a:prstGeom>
          <a:noFill/>
        </p:spPr>
        <p:txBody>
          <a:bodyPr wrap="square">
            <a:spAutoFit/>
          </a:bodyPr>
          <a:lstStyle/>
          <a:p>
            <a:r>
              <a:rPr lang="zh-CN" altLang="en-US" sz="1400" b="1" dirty="0">
                <a:solidFill>
                  <a:srgbClr val="C00000"/>
                </a:solidFill>
                <a:latin typeface="微软雅黑" panose="020B0503020204020204" charset="-122"/>
                <a:ea typeface="微软雅黑" panose="020B0503020204020204" charset="-122"/>
                <a:sym typeface="+mn-ea"/>
              </a:rPr>
              <a:t>识别</a:t>
            </a:r>
            <a:endParaRPr lang="zh-CN" altLang="en-US" sz="1400" b="1" dirty="0">
              <a:solidFill>
                <a:srgbClr val="C00000"/>
              </a:solidFill>
              <a:latin typeface="微软雅黑" panose="020B0503020204020204" charset="-122"/>
              <a:ea typeface="微软雅黑" panose="020B0503020204020204" charset="-122"/>
              <a:sym typeface="+mn-ea"/>
            </a:endParaRPr>
          </a:p>
        </p:txBody>
      </p:sp>
      <p:sp>
        <p:nvSpPr>
          <p:cNvPr id="52" name="矩形 51"/>
          <p:cNvSpPr/>
          <p:nvPr/>
        </p:nvSpPr>
        <p:spPr>
          <a:xfrm>
            <a:off x="7667737" y="2706008"/>
            <a:ext cx="1631200" cy="291186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7978219" y="2786632"/>
            <a:ext cx="1091437" cy="338554"/>
          </a:xfrm>
          <a:prstGeom prst="rect">
            <a:avLst/>
          </a:prstGeom>
          <a:noFill/>
        </p:spPr>
        <p:txBody>
          <a:bodyPr wrap="square">
            <a:spAutoFit/>
          </a:bodyPr>
          <a:lstStyle/>
          <a:p>
            <a:r>
              <a:rPr lang="zh-CN" altLang="en-US" sz="1600" b="1" dirty="0">
                <a:latin typeface="微软雅黑" panose="020B0503020204020204" charset="-122"/>
                <a:ea typeface="微软雅黑" panose="020B0503020204020204" charset="-122"/>
                <a:sym typeface="+mn-ea"/>
              </a:rPr>
              <a:t>分选结果</a:t>
            </a:r>
            <a:endParaRPr lang="zh-CN" altLang="en-US" sz="1600" b="1" dirty="0">
              <a:latin typeface="微软雅黑" panose="020B0503020204020204" charset="-122"/>
              <a:ea typeface="微软雅黑" panose="020B0503020204020204" charset="-122"/>
              <a:sym typeface="+mn-ea"/>
            </a:endParaRPr>
          </a:p>
        </p:txBody>
      </p:sp>
      <p:sp>
        <p:nvSpPr>
          <p:cNvPr id="54" name="箭头: 右 53"/>
          <p:cNvSpPr/>
          <p:nvPr/>
        </p:nvSpPr>
        <p:spPr>
          <a:xfrm>
            <a:off x="9379149" y="3960523"/>
            <a:ext cx="435970" cy="750060"/>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文本框 54"/>
          <p:cNvSpPr txBox="1"/>
          <p:nvPr/>
        </p:nvSpPr>
        <p:spPr>
          <a:xfrm>
            <a:off x="7020345" y="3691550"/>
            <a:ext cx="571501" cy="307777"/>
          </a:xfrm>
          <a:prstGeom prst="rect">
            <a:avLst/>
          </a:prstGeom>
          <a:noFill/>
        </p:spPr>
        <p:txBody>
          <a:bodyPr wrap="square">
            <a:spAutoFit/>
          </a:bodyPr>
          <a:lstStyle/>
          <a:p>
            <a:r>
              <a:rPr lang="zh-CN" altLang="en-US" sz="1400" b="1" dirty="0">
                <a:solidFill>
                  <a:srgbClr val="C00000"/>
                </a:solidFill>
                <a:latin typeface="微软雅黑" panose="020B0503020204020204" charset="-122"/>
                <a:ea typeface="微软雅黑" panose="020B0503020204020204" charset="-122"/>
                <a:sym typeface="+mn-ea"/>
              </a:rPr>
              <a:t>分选</a:t>
            </a:r>
            <a:endParaRPr lang="zh-CN" altLang="en-US" sz="1400" b="1" dirty="0">
              <a:solidFill>
                <a:srgbClr val="C00000"/>
              </a:solidFill>
              <a:latin typeface="微软雅黑" panose="020B0503020204020204" charset="-122"/>
              <a:ea typeface="微软雅黑" panose="020B0503020204020204" charset="-122"/>
              <a:sym typeface="+mn-ea"/>
            </a:endParaRPr>
          </a:p>
        </p:txBody>
      </p:sp>
      <p:sp>
        <p:nvSpPr>
          <p:cNvPr id="56" name="矩形 55"/>
          <p:cNvSpPr/>
          <p:nvPr/>
        </p:nvSpPr>
        <p:spPr>
          <a:xfrm>
            <a:off x="10065108" y="3216004"/>
            <a:ext cx="1631200" cy="48171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0224711" y="3305285"/>
            <a:ext cx="1261884" cy="307777"/>
          </a:xfrm>
          <a:prstGeom prst="rect">
            <a:avLst/>
          </a:prstGeom>
          <a:noFill/>
        </p:spPr>
        <p:txBody>
          <a:bodyPr wrap="none" rtlCol="0">
            <a:spAutoFit/>
          </a:bodyPr>
          <a:lstStyle/>
          <a:p>
            <a:r>
              <a:rPr lang="zh-CN" altLang="en-US" sz="1400" b="1" dirty="0">
                <a:latin typeface="微软雅黑" panose="020B0503020204020204" charset="-122"/>
                <a:ea typeface="微软雅黑" panose="020B0503020204020204" charset="-122"/>
              </a:rPr>
              <a:t>工作参数信息</a:t>
            </a:r>
            <a:endParaRPr lang="en-US" altLang="zh-CN" sz="1400" b="1" dirty="0">
              <a:latin typeface="微软雅黑" panose="020B0503020204020204" charset="-122"/>
              <a:ea typeface="微软雅黑" panose="020B0503020204020204" charset="-122"/>
            </a:endParaRPr>
          </a:p>
        </p:txBody>
      </p:sp>
      <p:sp>
        <p:nvSpPr>
          <p:cNvPr id="58" name="矩形 57"/>
          <p:cNvSpPr/>
          <p:nvPr/>
        </p:nvSpPr>
        <p:spPr>
          <a:xfrm>
            <a:off x="9931811" y="2706008"/>
            <a:ext cx="1902039" cy="291186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0395158" y="2786632"/>
            <a:ext cx="1091437" cy="338554"/>
          </a:xfrm>
          <a:prstGeom prst="rect">
            <a:avLst/>
          </a:prstGeom>
          <a:noFill/>
        </p:spPr>
        <p:txBody>
          <a:bodyPr wrap="square">
            <a:spAutoFit/>
          </a:bodyPr>
          <a:lstStyle/>
          <a:p>
            <a:r>
              <a:rPr lang="zh-CN" altLang="en-US" sz="1600" b="1" dirty="0">
                <a:latin typeface="微软雅黑" panose="020B0503020204020204" charset="-122"/>
                <a:ea typeface="微软雅黑" panose="020B0503020204020204" charset="-122"/>
                <a:sym typeface="+mn-ea"/>
              </a:rPr>
              <a:t>识别结果</a:t>
            </a:r>
            <a:endParaRPr lang="zh-CN" altLang="en-US" sz="1600" b="1" dirty="0">
              <a:latin typeface="微软雅黑" panose="020B0503020204020204" charset="-122"/>
              <a:ea typeface="微软雅黑" panose="020B0503020204020204" charset="-122"/>
              <a:sym typeface="+mn-ea"/>
            </a:endParaRPr>
          </a:p>
        </p:txBody>
      </p:sp>
      <p:sp>
        <p:nvSpPr>
          <p:cNvPr id="60" name="矩形 59"/>
          <p:cNvSpPr/>
          <p:nvPr/>
        </p:nvSpPr>
        <p:spPr>
          <a:xfrm>
            <a:off x="10057195" y="3809772"/>
            <a:ext cx="1631200" cy="48171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10421389" y="3899934"/>
            <a:ext cx="902811" cy="307777"/>
          </a:xfrm>
          <a:prstGeom prst="rect">
            <a:avLst/>
          </a:prstGeom>
          <a:noFill/>
        </p:spPr>
        <p:txBody>
          <a:bodyPr wrap="none" rtlCol="0">
            <a:spAutoFit/>
          </a:bodyPr>
          <a:lstStyle/>
          <a:p>
            <a:r>
              <a:rPr lang="zh-CN" altLang="en-US" sz="1400" b="1" dirty="0">
                <a:latin typeface="微软雅黑" panose="020B0503020204020204" charset="-122"/>
                <a:ea typeface="微软雅黑" panose="020B0503020204020204" charset="-122"/>
              </a:rPr>
              <a:t>雷达类别</a:t>
            </a:r>
            <a:endParaRPr lang="en-US" altLang="zh-CN" sz="1400" b="1" dirty="0">
              <a:latin typeface="微软雅黑" panose="020B0503020204020204" charset="-122"/>
              <a:ea typeface="微软雅黑" panose="020B0503020204020204" charset="-122"/>
            </a:endParaRPr>
          </a:p>
        </p:txBody>
      </p:sp>
      <p:sp>
        <p:nvSpPr>
          <p:cNvPr id="62" name="矩形 61"/>
          <p:cNvSpPr/>
          <p:nvPr/>
        </p:nvSpPr>
        <p:spPr>
          <a:xfrm>
            <a:off x="10061627" y="4986203"/>
            <a:ext cx="1631200" cy="48171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10429302" y="4503903"/>
            <a:ext cx="902811" cy="307777"/>
          </a:xfrm>
          <a:prstGeom prst="rect">
            <a:avLst/>
          </a:prstGeom>
          <a:noFill/>
        </p:spPr>
        <p:txBody>
          <a:bodyPr wrap="none" rtlCol="0">
            <a:spAutoFit/>
          </a:bodyPr>
          <a:lstStyle/>
          <a:p>
            <a:r>
              <a:rPr lang="zh-CN" altLang="en-US" sz="1400" b="1" dirty="0">
                <a:latin typeface="微软雅黑" panose="020B0503020204020204" charset="-122"/>
                <a:ea typeface="微软雅黑" panose="020B0503020204020204" charset="-122"/>
              </a:rPr>
              <a:t>威胁等级</a:t>
            </a:r>
            <a:endParaRPr lang="en-US" altLang="zh-CN" sz="1400" b="1" dirty="0">
              <a:latin typeface="微软雅黑" panose="020B0503020204020204" charset="-122"/>
              <a:ea typeface="微软雅黑" panose="020B0503020204020204" charset="-122"/>
            </a:endParaRPr>
          </a:p>
        </p:txBody>
      </p:sp>
      <p:sp>
        <p:nvSpPr>
          <p:cNvPr id="64" name="矩形 63"/>
          <p:cNvSpPr/>
          <p:nvPr/>
        </p:nvSpPr>
        <p:spPr>
          <a:xfrm>
            <a:off x="10057195" y="4403540"/>
            <a:ext cx="1631200" cy="48171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10154982" y="5092053"/>
            <a:ext cx="1441420" cy="307777"/>
          </a:xfrm>
          <a:prstGeom prst="rect">
            <a:avLst/>
          </a:prstGeom>
          <a:noFill/>
        </p:spPr>
        <p:txBody>
          <a:bodyPr wrap="none" rtlCol="0">
            <a:spAutoFit/>
          </a:bodyPr>
          <a:lstStyle/>
          <a:p>
            <a:r>
              <a:rPr lang="zh-CN" altLang="en-US" sz="1400" b="1" dirty="0">
                <a:latin typeface="微软雅黑" panose="020B0503020204020204" charset="-122"/>
                <a:ea typeface="微软雅黑" panose="020B0503020204020204" charset="-122"/>
              </a:rPr>
              <a:t>更新雷达数据库</a:t>
            </a:r>
            <a:endParaRPr lang="en-US" altLang="zh-CN" sz="14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箭头: 右 70"/>
          <p:cNvSpPr/>
          <p:nvPr/>
        </p:nvSpPr>
        <p:spPr>
          <a:xfrm>
            <a:off x="525799" y="1958105"/>
            <a:ext cx="11527655" cy="304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05280"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ED7D31"/>
                </a:solidFill>
                <a:effectLst/>
                <a:uLnTx/>
                <a:uFillTx/>
                <a:latin typeface="微软雅黑" panose="020B0503020204020204" charset="-122"/>
                <a:ea typeface="微软雅黑" panose="020B0503020204020204" charset="-122"/>
                <a:sym typeface="+mn-ea"/>
              </a:rPr>
              <a:t>目前工作</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41472" y="890958"/>
            <a:ext cx="11405581" cy="50712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mn-ea"/>
                <a:ea typeface="+mn-ea"/>
              </a:rPr>
              <a:t>复杂电磁环境下信号处理过程</a:t>
            </a:r>
            <a:endParaRPr lang="zh-CN" altLang="en-US" sz="2000" b="1" dirty="0">
              <a:latin typeface="+mn-ea"/>
              <a:ea typeface="+mn-ea"/>
            </a:endParaRPr>
          </a:p>
        </p:txBody>
      </p:sp>
      <p:sp>
        <p:nvSpPr>
          <p:cNvPr id="19" name="矩形 18"/>
          <p:cNvSpPr/>
          <p:nvPr/>
        </p:nvSpPr>
        <p:spPr>
          <a:xfrm>
            <a:off x="873097" y="1764145"/>
            <a:ext cx="1348507"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全空域</a:t>
            </a:r>
            <a:endParaRPr lang="en-US" altLang="zh-CN" dirty="0">
              <a:solidFill>
                <a:schemeClr val="tx1"/>
              </a:solidFill>
            </a:endParaRPr>
          </a:p>
          <a:p>
            <a:pPr algn="ctr"/>
            <a:r>
              <a:rPr lang="zh-CN" altLang="en-US" dirty="0">
                <a:solidFill>
                  <a:schemeClr val="tx1"/>
                </a:solidFill>
              </a:rPr>
              <a:t>搜索</a:t>
            </a:r>
            <a:endParaRPr lang="zh-CN" altLang="en-US" dirty="0">
              <a:solidFill>
                <a:schemeClr val="tx1"/>
              </a:solidFill>
            </a:endParaRPr>
          </a:p>
        </p:txBody>
      </p:sp>
      <p:sp>
        <p:nvSpPr>
          <p:cNvPr id="66" name="矩形 65"/>
          <p:cNvSpPr/>
          <p:nvPr/>
        </p:nvSpPr>
        <p:spPr>
          <a:xfrm>
            <a:off x="2715752" y="1764145"/>
            <a:ext cx="1348507"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截获交错</a:t>
            </a:r>
            <a:endParaRPr lang="en-US" altLang="zh-CN" dirty="0">
              <a:solidFill>
                <a:schemeClr val="tx1"/>
              </a:solidFill>
            </a:endParaRPr>
          </a:p>
          <a:p>
            <a:pPr algn="ctr"/>
            <a:r>
              <a:rPr lang="zh-CN" altLang="en-US" dirty="0">
                <a:solidFill>
                  <a:schemeClr val="tx1"/>
                </a:solidFill>
              </a:rPr>
              <a:t>脉冲流</a:t>
            </a:r>
            <a:endParaRPr lang="zh-CN" altLang="en-US" dirty="0">
              <a:solidFill>
                <a:schemeClr val="tx1"/>
              </a:solidFill>
            </a:endParaRPr>
          </a:p>
        </p:txBody>
      </p:sp>
      <p:sp>
        <p:nvSpPr>
          <p:cNvPr id="67" name="矩形 66"/>
          <p:cNvSpPr/>
          <p:nvPr/>
        </p:nvSpPr>
        <p:spPr>
          <a:xfrm>
            <a:off x="4558407" y="1764145"/>
            <a:ext cx="1348507"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脉冲参数</a:t>
            </a:r>
            <a:endParaRPr lang="en-US" altLang="zh-CN" dirty="0">
              <a:solidFill>
                <a:schemeClr val="tx1"/>
              </a:solidFill>
            </a:endParaRPr>
          </a:p>
          <a:p>
            <a:pPr algn="ctr"/>
            <a:r>
              <a:rPr lang="zh-CN" altLang="en-US" dirty="0">
                <a:solidFill>
                  <a:schemeClr val="tx1"/>
                </a:solidFill>
              </a:rPr>
              <a:t>测量</a:t>
            </a:r>
            <a:endParaRPr lang="zh-CN" altLang="en-US" dirty="0">
              <a:solidFill>
                <a:schemeClr val="tx1"/>
              </a:solidFill>
            </a:endParaRPr>
          </a:p>
        </p:txBody>
      </p:sp>
      <p:sp>
        <p:nvSpPr>
          <p:cNvPr id="68" name="矩形 67"/>
          <p:cNvSpPr/>
          <p:nvPr/>
        </p:nvSpPr>
        <p:spPr>
          <a:xfrm>
            <a:off x="6401062" y="1764144"/>
            <a:ext cx="1348507"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信号</a:t>
            </a:r>
            <a:endParaRPr lang="en-US" altLang="zh-CN" dirty="0">
              <a:solidFill>
                <a:schemeClr val="tx1"/>
              </a:solidFill>
            </a:endParaRPr>
          </a:p>
          <a:p>
            <a:pPr algn="ctr"/>
            <a:r>
              <a:rPr lang="zh-CN" altLang="en-US" dirty="0">
                <a:solidFill>
                  <a:schemeClr val="tx1"/>
                </a:solidFill>
              </a:rPr>
              <a:t>分选</a:t>
            </a:r>
            <a:endParaRPr lang="zh-CN" altLang="en-US" dirty="0">
              <a:solidFill>
                <a:schemeClr val="tx1"/>
              </a:solidFill>
            </a:endParaRPr>
          </a:p>
        </p:txBody>
      </p:sp>
      <p:sp>
        <p:nvSpPr>
          <p:cNvPr id="69" name="矩形 68"/>
          <p:cNvSpPr/>
          <p:nvPr/>
        </p:nvSpPr>
        <p:spPr>
          <a:xfrm>
            <a:off x="8280170" y="1764143"/>
            <a:ext cx="1348507"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辐射源</a:t>
            </a:r>
            <a:endParaRPr lang="en-US" altLang="zh-CN" dirty="0">
              <a:solidFill>
                <a:schemeClr val="tx1"/>
              </a:solidFill>
            </a:endParaRPr>
          </a:p>
          <a:p>
            <a:pPr algn="ctr"/>
            <a:r>
              <a:rPr lang="zh-CN" altLang="en-US" dirty="0">
                <a:solidFill>
                  <a:schemeClr val="tx1"/>
                </a:solidFill>
              </a:rPr>
              <a:t>识别</a:t>
            </a:r>
            <a:endParaRPr lang="zh-CN" altLang="en-US" dirty="0">
              <a:solidFill>
                <a:schemeClr val="tx1"/>
              </a:solidFill>
            </a:endParaRPr>
          </a:p>
        </p:txBody>
      </p:sp>
      <p:sp>
        <p:nvSpPr>
          <p:cNvPr id="70" name="矩形 69"/>
          <p:cNvSpPr/>
          <p:nvPr/>
        </p:nvSpPr>
        <p:spPr>
          <a:xfrm>
            <a:off x="10159278" y="1764142"/>
            <a:ext cx="1348507"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态势感知</a:t>
            </a:r>
            <a:endParaRPr lang="zh-CN" altLang="en-US" dirty="0">
              <a:solidFill>
                <a:schemeClr val="tx1"/>
              </a:solidFill>
            </a:endParaRPr>
          </a:p>
        </p:txBody>
      </p:sp>
      <p:sp>
        <p:nvSpPr>
          <p:cNvPr id="73" name="矩形 72"/>
          <p:cNvSpPr/>
          <p:nvPr/>
        </p:nvSpPr>
        <p:spPr>
          <a:xfrm>
            <a:off x="4313061" y="1370662"/>
            <a:ext cx="3814681" cy="1621919"/>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74" name="文本框 73"/>
          <p:cNvSpPr txBox="1"/>
          <p:nvPr/>
        </p:nvSpPr>
        <p:spPr>
          <a:xfrm>
            <a:off x="5695873" y="2573325"/>
            <a:ext cx="2787111" cy="338554"/>
          </a:xfrm>
          <a:prstGeom prst="rect">
            <a:avLst/>
          </a:prstGeom>
          <a:noFill/>
        </p:spPr>
        <p:txBody>
          <a:bodyPr wrap="square">
            <a:spAutoFit/>
          </a:bodyPr>
          <a:lstStyle/>
          <a:p>
            <a:r>
              <a:rPr lang="zh-CN" altLang="en-US" sz="1600" b="1" dirty="0">
                <a:solidFill>
                  <a:srgbClr val="C00000"/>
                </a:solidFill>
                <a:latin typeface="微软雅黑" panose="020B0503020204020204" charset="-122"/>
                <a:ea typeface="微软雅黑" panose="020B0503020204020204" charset="-122"/>
                <a:sym typeface="+mn-ea"/>
              </a:rPr>
              <a:t>核心聚焦</a:t>
            </a:r>
            <a:endParaRPr lang="zh-CN" altLang="en-US" sz="1600" b="1" dirty="0">
              <a:solidFill>
                <a:srgbClr val="C00000"/>
              </a:solidFill>
              <a:latin typeface="微软雅黑" panose="020B0503020204020204" charset="-122"/>
              <a:ea typeface="微软雅黑" panose="020B0503020204020204" charset="-122"/>
              <a:sym typeface="+mn-ea"/>
            </a:endParaRPr>
          </a:p>
        </p:txBody>
      </p:sp>
      <p:sp>
        <p:nvSpPr>
          <p:cNvPr id="76" name="任意多边形: 形状 75"/>
          <p:cNvSpPr/>
          <p:nvPr/>
        </p:nvSpPr>
        <p:spPr>
          <a:xfrm>
            <a:off x="1415821" y="3825386"/>
            <a:ext cx="1004209" cy="574576"/>
          </a:xfrm>
          <a:custGeom>
            <a:avLst/>
            <a:gdLst>
              <a:gd name="connsiteX0" fmla="*/ 0 w 1152525"/>
              <a:gd name="connsiteY0" fmla="*/ 80762 h 139817"/>
              <a:gd name="connsiteX1" fmla="*/ 68580 w 1152525"/>
              <a:gd name="connsiteY1" fmla="*/ 8372 h 139817"/>
              <a:gd name="connsiteX2" fmla="*/ 144780 w 1152525"/>
              <a:gd name="connsiteY2" fmla="*/ 139817 h 139817"/>
              <a:gd name="connsiteX3" fmla="*/ 215265 w 1152525"/>
              <a:gd name="connsiteY3" fmla="*/ 10277 h 139817"/>
              <a:gd name="connsiteX4" fmla="*/ 285750 w 1152525"/>
              <a:gd name="connsiteY4" fmla="*/ 136007 h 139817"/>
              <a:gd name="connsiteX5" fmla="*/ 363855 w 1152525"/>
              <a:gd name="connsiteY5" fmla="*/ 2657 h 139817"/>
              <a:gd name="connsiteX6" fmla="*/ 428625 w 1152525"/>
              <a:gd name="connsiteY6" fmla="*/ 136007 h 139817"/>
              <a:gd name="connsiteX7" fmla="*/ 506730 w 1152525"/>
              <a:gd name="connsiteY7" fmla="*/ 6467 h 139817"/>
              <a:gd name="connsiteX8" fmla="*/ 571500 w 1152525"/>
              <a:gd name="connsiteY8" fmla="*/ 132197 h 139817"/>
              <a:gd name="connsiteX9" fmla="*/ 647700 w 1152525"/>
              <a:gd name="connsiteY9" fmla="*/ 4562 h 139817"/>
              <a:gd name="connsiteX10" fmla="*/ 706755 w 1152525"/>
              <a:gd name="connsiteY10" fmla="*/ 137912 h 139817"/>
              <a:gd name="connsiteX11" fmla="*/ 794385 w 1152525"/>
              <a:gd name="connsiteY11" fmla="*/ 6467 h 139817"/>
              <a:gd name="connsiteX12" fmla="*/ 855345 w 1152525"/>
              <a:gd name="connsiteY12" fmla="*/ 137912 h 139817"/>
              <a:gd name="connsiteX13" fmla="*/ 935355 w 1152525"/>
              <a:gd name="connsiteY13" fmla="*/ 8372 h 139817"/>
              <a:gd name="connsiteX14" fmla="*/ 1003935 w 1152525"/>
              <a:gd name="connsiteY14" fmla="*/ 136007 h 139817"/>
              <a:gd name="connsiteX15" fmla="*/ 1078230 w 1152525"/>
              <a:gd name="connsiteY15" fmla="*/ 752 h 139817"/>
              <a:gd name="connsiteX16" fmla="*/ 1152525 w 1152525"/>
              <a:gd name="connsiteY16" fmla="*/ 80762 h 13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139817">
                <a:moveTo>
                  <a:pt x="0" y="80762"/>
                </a:moveTo>
                <a:cubicBezTo>
                  <a:pt x="22225" y="39646"/>
                  <a:pt x="44450" y="-1470"/>
                  <a:pt x="68580" y="8372"/>
                </a:cubicBezTo>
                <a:cubicBezTo>
                  <a:pt x="92710" y="18214"/>
                  <a:pt x="120333" y="139500"/>
                  <a:pt x="144780" y="139817"/>
                </a:cubicBezTo>
                <a:cubicBezTo>
                  <a:pt x="169227" y="140134"/>
                  <a:pt x="191770" y="10912"/>
                  <a:pt x="215265" y="10277"/>
                </a:cubicBezTo>
                <a:cubicBezTo>
                  <a:pt x="238760" y="9642"/>
                  <a:pt x="260985" y="137277"/>
                  <a:pt x="285750" y="136007"/>
                </a:cubicBezTo>
                <a:cubicBezTo>
                  <a:pt x="310515" y="134737"/>
                  <a:pt x="340043" y="2657"/>
                  <a:pt x="363855" y="2657"/>
                </a:cubicBezTo>
                <a:cubicBezTo>
                  <a:pt x="387667" y="2657"/>
                  <a:pt x="404813" y="135372"/>
                  <a:pt x="428625" y="136007"/>
                </a:cubicBezTo>
                <a:cubicBezTo>
                  <a:pt x="452438" y="136642"/>
                  <a:pt x="482918" y="7102"/>
                  <a:pt x="506730" y="6467"/>
                </a:cubicBezTo>
                <a:cubicBezTo>
                  <a:pt x="530543" y="5832"/>
                  <a:pt x="548005" y="132515"/>
                  <a:pt x="571500" y="132197"/>
                </a:cubicBezTo>
                <a:cubicBezTo>
                  <a:pt x="594995" y="131880"/>
                  <a:pt x="625158" y="3610"/>
                  <a:pt x="647700" y="4562"/>
                </a:cubicBezTo>
                <a:cubicBezTo>
                  <a:pt x="670242" y="5514"/>
                  <a:pt x="682308" y="137595"/>
                  <a:pt x="706755" y="137912"/>
                </a:cubicBezTo>
                <a:cubicBezTo>
                  <a:pt x="731202" y="138229"/>
                  <a:pt x="769620" y="6467"/>
                  <a:pt x="794385" y="6467"/>
                </a:cubicBezTo>
                <a:cubicBezTo>
                  <a:pt x="819150" y="6467"/>
                  <a:pt x="831850" y="137595"/>
                  <a:pt x="855345" y="137912"/>
                </a:cubicBezTo>
                <a:cubicBezTo>
                  <a:pt x="878840" y="138230"/>
                  <a:pt x="910590" y="8689"/>
                  <a:pt x="935355" y="8372"/>
                </a:cubicBezTo>
                <a:cubicBezTo>
                  <a:pt x="960120" y="8054"/>
                  <a:pt x="980123" y="137277"/>
                  <a:pt x="1003935" y="136007"/>
                </a:cubicBezTo>
                <a:cubicBezTo>
                  <a:pt x="1027747" y="134737"/>
                  <a:pt x="1053465" y="9959"/>
                  <a:pt x="1078230" y="752"/>
                </a:cubicBezTo>
                <a:cubicBezTo>
                  <a:pt x="1102995" y="-8456"/>
                  <a:pt x="1142048" y="69650"/>
                  <a:pt x="1152525" y="80762"/>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70"/>
          </a:p>
        </p:txBody>
      </p:sp>
      <p:cxnSp>
        <p:nvCxnSpPr>
          <p:cNvPr id="77" name="直接连接符 76"/>
          <p:cNvCxnSpPr/>
          <p:nvPr/>
        </p:nvCxnSpPr>
        <p:spPr>
          <a:xfrm flipH="1">
            <a:off x="1221785" y="4154217"/>
            <a:ext cx="19403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2420030" y="4154217"/>
            <a:ext cx="18859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1415821" y="3493182"/>
            <a:ext cx="0" cy="140779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flipV="1">
            <a:off x="2435270" y="3493182"/>
            <a:ext cx="0" cy="96012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1415821" y="3622722"/>
            <a:ext cx="1019449" cy="0"/>
          </a:xfrm>
          <a:prstGeom prst="line">
            <a:avLst/>
          </a:prstGeom>
          <a:ln w="127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82" name="文本框 81"/>
          <p:cNvSpPr txBox="1"/>
          <p:nvPr/>
        </p:nvSpPr>
        <p:spPr>
          <a:xfrm>
            <a:off x="1717797" y="3280953"/>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PW</a:t>
            </a:r>
            <a:endParaRPr lang="zh-CN" altLang="en-US" sz="1200" dirty="0">
              <a:latin typeface="Times New Roman" panose="02020603050405020304" pitchFamily="18" charset="0"/>
              <a:cs typeface="Times New Roman" panose="02020603050405020304" pitchFamily="18" charset="0"/>
            </a:endParaRPr>
          </a:p>
        </p:txBody>
      </p:sp>
      <p:sp>
        <p:nvSpPr>
          <p:cNvPr id="83" name="任意多边形: 形状 82"/>
          <p:cNvSpPr/>
          <p:nvPr/>
        </p:nvSpPr>
        <p:spPr>
          <a:xfrm>
            <a:off x="2608625" y="3825386"/>
            <a:ext cx="1004209" cy="574576"/>
          </a:xfrm>
          <a:custGeom>
            <a:avLst/>
            <a:gdLst>
              <a:gd name="connsiteX0" fmla="*/ 0 w 1152525"/>
              <a:gd name="connsiteY0" fmla="*/ 80762 h 139817"/>
              <a:gd name="connsiteX1" fmla="*/ 68580 w 1152525"/>
              <a:gd name="connsiteY1" fmla="*/ 8372 h 139817"/>
              <a:gd name="connsiteX2" fmla="*/ 144780 w 1152525"/>
              <a:gd name="connsiteY2" fmla="*/ 139817 h 139817"/>
              <a:gd name="connsiteX3" fmla="*/ 215265 w 1152525"/>
              <a:gd name="connsiteY3" fmla="*/ 10277 h 139817"/>
              <a:gd name="connsiteX4" fmla="*/ 285750 w 1152525"/>
              <a:gd name="connsiteY4" fmla="*/ 136007 h 139817"/>
              <a:gd name="connsiteX5" fmla="*/ 363855 w 1152525"/>
              <a:gd name="connsiteY5" fmla="*/ 2657 h 139817"/>
              <a:gd name="connsiteX6" fmla="*/ 428625 w 1152525"/>
              <a:gd name="connsiteY6" fmla="*/ 136007 h 139817"/>
              <a:gd name="connsiteX7" fmla="*/ 506730 w 1152525"/>
              <a:gd name="connsiteY7" fmla="*/ 6467 h 139817"/>
              <a:gd name="connsiteX8" fmla="*/ 571500 w 1152525"/>
              <a:gd name="connsiteY8" fmla="*/ 132197 h 139817"/>
              <a:gd name="connsiteX9" fmla="*/ 647700 w 1152525"/>
              <a:gd name="connsiteY9" fmla="*/ 4562 h 139817"/>
              <a:gd name="connsiteX10" fmla="*/ 706755 w 1152525"/>
              <a:gd name="connsiteY10" fmla="*/ 137912 h 139817"/>
              <a:gd name="connsiteX11" fmla="*/ 794385 w 1152525"/>
              <a:gd name="connsiteY11" fmla="*/ 6467 h 139817"/>
              <a:gd name="connsiteX12" fmla="*/ 855345 w 1152525"/>
              <a:gd name="connsiteY12" fmla="*/ 137912 h 139817"/>
              <a:gd name="connsiteX13" fmla="*/ 935355 w 1152525"/>
              <a:gd name="connsiteY13" fmla="*/ 8372 h 139817"/>
              <a:gd name="connsiteX14" fmla="*/ 1003935 w 1152525"/>
              <a:gd name="connsiteY14" fmla="*/ 136007 h 139817"/>
              <a:gd name="connsiteX15" fmla="*/ 1078230 w 1152525"/>
              <a:gd name="connsiteY15" fmla="*/ 752 h 139817"/>
              <a:gd name="connsiteX16" fmla="*/ 1152525 w 1152525"/>
              <a:gd name="connsiteY16" fmla="*/ 80762 h 13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525" h="139817">
                <a:moveTo>
                  <a:pt x="0" y="80762"/>
                </a:moveTo>
                <a:cubicBezTo>
                  <a:pt x="22225" y="39646"/>
                  <a:pt x="44450" y="-1470"/>
                  <a:pt x="68580" y="8372"/>
                </a:cubicBezTo>
                <a:cubicBezTo>
                  <a:pt x="92710" y="18214"/>
                  <a:pt x="120333" y="139500"/>
                  <a:pt x="144780" y="139817"/>
                </a:cubicBezTo>
                <a:cubicBezTo>
                  <a:pt x="169227" y="140134"/>
                  <a:pt x="191770" y="10912"/>
                  <a:pt x="215265" y="10277"/>
                </a:cubicBezTo>
                <a:cubicBezTo>
                  <a:pt x="238760" y="9642"/>
                  <a:pt x="260985" y="137277"/>
                  <a:pt x="285750" y="136007"/>
                </a:cubicBezTo>
                <a:cubicBezTo>
                  <a:pt x="310515" y="134737"/>
                  <a:pt x="340043" y="2657"/>
                  <a:pt x="363855" y="2657"/>
                </a:cubicBezTo>
                <a:cubicBezTo>
                  <a:pt x="387667" y="2657"/>
                  <a:pt x="404813" y="135372"/>
                  <a:pt x="428625" y="136007"/>
                </a:cubicBezTo>
                <a:cubicBezTo>
                  <a:pt x="452438" y="136642"/>
                  <a:pt x="482918" y="7102"/>
                  <a:pt x="506730" y="6467"/>
                </a:cubicBezTo>
                <a:cubicBezTo>
                  <a:pt x="530543" y="5832"/>
                  <a:pt x="548005" y="132515"/>
                  <a:pt x="571500" y="132197"/>
                </a:cubicBezTo>
                <a:cubicBezTo>
                  <a:pt x="594995" y="131880"/>
                  <a:pt x="625158" y="3610"/>
                  <a:pt x="647700" y="4562"/>
                </a:cubicBezTo>
                <a:cubicBezTo>
                  <a:pt x="670242" y="5514"/>
                  <a:pt x="682308" y="137595"/>
                  <a:pt x="706755" y="137912"/>
                </a:cubicBezTo>
                <a:cubicBezTo>
                  <a:pt x="731202" y="138229"/>
                  <a:pt x="769620" y="6467"/>
                  <a:pt x="794385" y="6467"/>
                </a:cubicBezTo>
                <a:cubicBezTo>
                  <a:pt x="819150" y="6467"/>
                  <a:pt x="831850" y="137595"/>
                  <a:pt x="855345" y="137912"/>
                </a:cubicBezTo>
                <a:cubicBezTo>
                  <a:pt x="878840" y="138230"/>
                  <a:pt x="910590" y="8689"/>
                  <a:pt x="935355" y="8372"/>
                </a:cubicBezTo>
                <a:cubicBezTo>
                  <a:pt x="960120" y="8054"/>
                  <a:pt x="980123" y="137277"/>
                  <a:pt x="1003935" y="136007"/>
                </a:cubicBezTo>
                <a:cubicBezTo>
                  <a:pt x="1027747" y="134737"/>
                  <a:pt x="1053465" y="9959"/>
                  <a:pt x="1078230" y="752"/>
                </a:cubicBezTo>
                <a:cubicBezTo>
                  <a:pt x="1102995" y="-8456"/>
                  <a:pt x="1142048" y="69650"/>
                  <a:pt x="1152525" y="80762"/>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70"/>
          </a:p>
        </p:txBody>
      </p:sp>
      <p:cxnSp>
        <p:nvCxnSpPr>
          <p:cNvPr id="84" name="直接连接符 83"/>
          <p:cNvCxnSpPr/>
          <p:nvPr/>
        </p:nvCxnSpPr>
        <p:spPr>
          <a:xfrm flipH="1">
            <a:off x="3612834" y="4154217"/>
            <a:ext cx="19403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2604541" y="3493182"/>
            <a:ext cx="0" cy="140779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1415821" y="4811442"/>
            <a:ext cx="1188720" cy="0"/>
          </a:xfrm>
          <a:prstGeom prst="line">
            <a:avLst/>
          </a:prstGeom>
          <a:ln w="127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1798424" y="4811442"/>
            <a:ext cx="4235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PRI</a:t>
            </a:r>
            <a:endParaRPr lang="zh-CN" altLang="en-US" sz="1200"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9078" y="3825386"/>
            <a:ext cx="1019449" cy="0"/>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778975" y="4154217"/>
            <a:ext cx="1019449" cy="0"/>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3" name="文本框 92"/>
          <p:cNvSpPr txBox="1"/>
          <p:nvPr/>
        </p:nvSpPr>
        <p:spPr>
          <a:xfrm>
            <a:off x="873097" y="3852801"/>
            <a:ext cx="36612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PA</a:t>
            </a:r>
            <a:endParaRPr lang="zh-CN" altLang="en-US" sz="1200" dirty="0">
              <a:latin typeface="Times New Roman" panose="02020603050405020304" pitchFamily="18" charset="0"/>
              <a:cs typeface="Times New Roman" panose="02020603050405020304" pitchFamily="18" charset="0"/>
            </a:endParaRPr>
          </a:p>
        </p:txBody>
      </p:sp>
      <p:sp>
        <p:nvSpPr>
          <p:cNvPr id="94" name="椭圆 93"/>
          <p:cNvSpPr/>
          <p:nvPr/>
        </p:nvSpPr>
        <p:spPr>
          <a:xfrm>
            <a:off x="1210373" y="3644630"/>
            <a:ext cx="2798205" cy="101917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文本框 94"/>
          <p:cNvSpPr txBox="1"/>
          <p:nvPr/>
        </p:nvSpPr>
        <p:spPr>
          <a:xfrm>
            <a:off x="2428858" y="5425932"/>
            <a:ext cx="2367956" cy="461665"/>
          </a:xfrm>
          <a:prstGeom prst="rect">
            <a:avLst/>
          </a:prstGeom>
          <a:noFill/>
        </p:spPr>
        <p:txBody>
          <a:bodyPr wrap="none" rtlCol="0">
            <a:spAutoFit/>
          </a:bodyPr>
          <a:lstStyle/>
          <a:p>
            <a:pPr algn="ctr"/>
            <a:r>
              <a:rPr lang="en-US" altLang="zh-CN" sz="1200" b="1" dirty="0">
                <a:latin typeface="Times New Roman" panose="02020603050405020304" pitchFamily="18" charset="0"/>
                <a:cs typeface="Times New Roman" panose="02020603050405020304" pitchFamily="18" charset="0"/>
              </a:rPr>
              <a:t>PDW</a:t>
            </a:r>
            <a:endParaRPr lang="en-US" altLang="zh-CN" sz="1200" b="1" dirty="0">
              <a:latin typeface="Times New Roman" panose="02020603050405020304" pitchFamily="18" charset="0"/>
              <a:cs typeface="Times New Roman" panose="02020603050405020304" pitchFamily="18" charset="0"/>
            </a:endParaRPr>
          </a:p>
          <a:p>
            <a:pPr algn="ctr"/>
            <a:r>
              <a:rPr lang="en-US" altLang="zh-CN" sz="1200" dirty="0">
                <a:latin typeface="Times New Roman" panose="02020603050405020304" pitchFamily="18" charset="0"/>
                <a:cs typeface="Times New Roman" panose="02020603050405020304" pitchFamily="18" charset="0"/>
              </a:rPr>
              <a:t>Every pulse of (PW,B,TOA,RF,PA)</a:t>
            </a:r>
            <a:endParaRPr lang="zh-CN" altLang="en-US" sz="1200" dirty="0">
              <a:latin typeface="Times New Roman" panose="02020603050405020304" pitchFamily="18" charset="0"/>
              <a:cs typeface="Times New Roman" panose="02020603050405020304" pitchFamily="18" charset="0"/>
            </a:endParaRPr>
          </a:p>
        </p:txBody>
      </p:sp>
      <p:cxnSp>
        <p:nvCxnSpPr>
          <p:cNvPr id="96" name="直接箭头连接符 95"/>
          <p:cNvCxnSpPr>
            <a:stCxn id="93" idx="2"/>
            <a:endCxn id="95" idx="0"/>
          </p:cNvCxnSpPr>
          <p:nvPr/>
        </p:nvCxnSpPr>
        <p:spPr>
          <a:xfrm>
            <a:off x="1056160" y="4129800"/>
            <a:ext cx="2556676" cy="129613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7" idx="2"/>
            <a:endCxn id="95" idx="0"/>
          </p:cNvCxnSpPr>
          <p:nvPr/>
        </p:nvCxnSpPr>
        <p:spPr>
          <a:xfrm>
            <a:off x="2010181" y="5088441"/>
            <a:ext cx="1602655" cy="33749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82" idx="2"/>
            <a:endCxn id="95" idx="0"/>
          </p:cNvCxnSpPr>
          <p:nvPr/>
        </p:nvCxnSpPr>
        <p:spPr>
          <a:xfrm>
            <a:off x="1925546" y="3557952"/>
            <a:ext cx="1687290" cy="186798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4750842" y="3583291"/>
            <a:ext cx="1967335" cy="1440730"/>
            <a:chOff x="4784435" y="1828943"/>
            <a:chExt cx="1967335" cy="1440730"/>
          </a:xfrm>
        </p:grpSpPr>
        <p:pic>
          <p:nvPicPr>
            <p:cNvPr id="100" name="图片 99"/>
            <p:cNvPicPr>
              <a:picLocks noChangeAspect="1"/>
            </p:cNvPicPr>
            <p:nvPr/>
          </p:nvPicPr>
          <p:blipFill rotWithShape="1">
            <a:blip r:embed="rId4"/>
            <a:srcRect l="13897" t="8631" r="7039" b="20584"/>
            <a:stretch>
              <a:fillRect/>
            </a:stretch>
          </p:blipFill>
          <p:spPr>
            <a:xfrm>
              <a:off x="4784435" y="1828943"/>
              <a:ext cx="1967335" cy="1440730"/>
            </a:xfrm>
            <a:prstGeom prst="rect">
              <a:avLst/>
            </a:prstGeom>
          </p:spPr>
        </p:pic>
        <p:cxnSp>
          <p:nvCxnSpPr>
            <p:cNvPr id="101" name="直接连接符 100"/>
            <p:cNvCxnSpPr/>
            <p:nvPr/>
          </p:nvCxnSpPr>
          <p:spPr>
            <a:xfrm>
              <a:off x="6084697" y="1990086"/>
              <a:ext cx="0" cy="598403"/>
            </a:xfrm>
            <a:prstGeom prst="line">
              <a:avLst/>
            </a:prstGeom>
            <a:ln w="12700">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5074929" y="1990159"/>
              <a:ext cx="1019449" cy="0"/>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5065692" y="2588489"/>
              <a:ext cx="1019449" cy="0"/>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4" name="文本框 103"/>
            <p:cNvSpPr txBox="1"/>
            <p:nvPr/>
          </p:nvSpPr>
          <p:spPr>
            <a:xfrm>
              <a:off x="6107304" y="2123792"/>
              <a:ext cx="28725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B</a:t>
              </a:r>
              <a:endParaRPr lang="zh-CN" altLang="en-US" sz="1200" dirty="0">
                <a:latin typeface="Times New Roman" panose="02020603050405020304" pitchFamily="18" charset="0"/>
                <a:cs typeface="Times New Roman" panose="02020603050405020304" pitchFamily="18" charset="0"/>
              </a:endParaRPr>
            </a:p>
          </p:txBody>
        </p:sp>
      </p:grpSp>
      <p:cxnSp>
        <p:nvCxnSpPr>
          <p:cNvPr id="105" name="直接连接符 104"/>
          <p:cNvCxnSpPr>
            <a:stCxn id="106" idx="2"/>
          </p:cNvCxnSpPr>
          <p:nvPr/>
        </p:nvCxnSpPr>
        <p:spPr>
          <a:xfrm>
            <a:off x="4477165" y="4336217"/>
            <a:ext cx="564171" cy="11175"/>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6" name="文本框 105"/>
          <p:cNvSpPr txBox="1"/>
          <p:nvPr/>
        </p:nvSpPr>
        <p:spPr>
          <a:xfrm>
            <a:off x="4291056" y="4059218"/>
            <a:ext cx="37221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RF</a:t>
            </a:r>
            <a:endParaRPr lang="zh-CN" altLang="en-US" sz="1200" dirty="0">
              <a:latin typeface="Times New Roman" panose="02020603050405020304" pitchFamily="18" charset="0"/>
              <a:cs typeface="Times New Roman" panose="02020603050405020304" pitchFamily="18" charset="0"/>
            </a:endParaRPr>
          </a:p>
        </p:txBody>
      </p:sp>
      <p:cxnSp>
        <p:nvCxnSpPr>
          <p:cNvPr id="107" name="直接箭头连接符 106"/>
          <p:cNvCxnSpPr>
            <a:stCxn id="106" idx="2"/>
            <a:endCxn id="95" idx="0"/>
          </p:cNvCxnSpPr>
          <p:nvPr/>
        </p:nvCxnSpPr>
        <p:spPr>
          <a:xfrm flipH="1">
            <a:off x="3612836" y="4336217"/>
            <a:ext cx="864329" cy="108971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4" idx="2"/>
            <a:endCxn id="95" idx="0"/>
          </p:cNvCxnSpPr>
          <p:nvPr/>
        </p:nvCxnSpPr>
        <p:spPr>
          <a:xfrm flipH="1">
            <a:off x="3612836" y="4155139"/>
            <a:ext cx="2604504" cy="127079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7864475" y="3689350"/>
            <a:ext cx="3814445" cy="2520315"/>
          </a:xfrm>
          <a:prstGeom prst="rect">
            <a:avLst/>
          </a:prstGeom>
          <a:noFill/>
        </p:spPr>
        <p:txBody>
          <a:bodyPr wrap="square" rtlCol="0">
            <a:noAutofit/>
          </a:bodyPr>
          <a:lstStyle/>
          <a:p>
            <a:r>
              <a:rPr lang="zh-CN" altLang="en-US" sz="2000" dirty="0">
                <a:latin typeface="微软雅黑" panose="020B0503020204020204" charset="-122"/>
                <a:ea typeface="微软雅黑" panose="020B0503020204020204" charset="-122"/>
                <a:cs typeface="微软雅黑" panose="020B0503020204020204" charset="-122"/>
              </a:rPr>
              <a:t>脉冲测量参数主要包括了</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脉冲宽度</a:t>
            </a: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rPr>
              <a:t>PW</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、带宽</a:t>
            </a: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、脉冲到达时间</a:t>
            </a: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rPr>
              <a:t>TOA</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、脉冲重复间隔</a:t>
            </a: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rPr>
              <a:t>PRI</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、射频</a:t>
            </a: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rPr>
              <a:t>RF</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和脉冲幅值</a:t>
            </a: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rPr>
              <a:t>PA</a:t>
            </a:r>
            <a:r>
              <a:rPr lang="zh-CN" altLang="en-US" sz="2000" dirty="0">
                <a:latin typeface="微软雅黑" panose="020B0503020204020204" charset="-122"/>
                <a:ea typeface="微软雅黑" panose="020B0503020204020204" charset="-122"/>
                <a:cs typeface="微软雅黑" panose="020B0503020204020204" charset="-122"/>
              </a:rPr>
              <a:t>等特征，统称为</a:t>
            </a:r>
            <a:r>
              <a:rPr lang="zh-CN" altLang="en-US" sz="2000" b="1" dirty="0">
                <a:latin typeface="微软雅黑" panose="020B0503020204020204" charset="-122"/>
                <a:ea typeface="微软雅黑" panose="020B0503020204020204" charset="-122"/>
                <a:cs typeface="微软雅黑" panose="020B0503020204020204" charset="-122"/>
              </a:rPr>
              <a:t>脉冲描述字</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Pulse Description Word</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PDW</a:t>
            </a: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r>
              <a:rPr lang="zh-CN" altLang="en-US" sz="2000" dirty="0">
                <a:latin typeface="微软雅黑" panose="020B0503020204020204" charset="-122"/>
                <a:ea typeface="微软雅黑" panose="020B0503020204020204" charset="-122"/>
                <a:cs typeface="微软雅黑" panose="020B0503020204020204" charset="-122"/>
              </a:rPr>
              <a:t>传统分选工作主要是根据</a:t>
            </a:r>
            <a:r>
              <a:rPr lang="en-US" altLang="zh-CN" sz="2000" dirty="0">
                <a:latin typeface="微软雅黑" panose="020B0503020204020204" charset="-122"/>
                <a:ea typeface="微软雅黑" panose="020B0503020204020204" charset="-122"/>
                <a:cs typeface="微软雅黑" panose="020B0503020204020204" charset="-122"/>
              </a:rPr>
              <a:t>PDW</a:t>
            </a:r>
            <a:r>
              <a:rPr lang="zh-CN" altLang="en-US" sz="2000" dirty="0">
                <a:latin typeface="微软雅黑" panose="020B0503020204020204" charset="-122"/>
                <a:ea typeface="微软雅黑" panose="020B0503020204020204" charset="-122"/>
                <a:cs typeface="微软雅黑" panose="020B0503020204020204" charset="-122"/>
              </a:rPr>
              <a:t>参数来进行分选。</a:t>
            </a:r>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114" name="文本框 113"/>
          <p:cNvSpPr txBox="1"/>
          <p:nvPr/>
        </p:nvSpPr>
        <p:spPr>
          <a:xfrm>
            <a:off x="1135212" y="4968019"/>
            <a:ext cx="4977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TOA</a:t>
            </a:r>
            <a:endParaRPr lang="zh-CN" altLang="en-US" sz="1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rPr>
              <a:t>目前工作</a:t>
            </a:r>
            <a:endPar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154940" y="725170"/>
            <a:ext cx="3257550" cy="492760"/>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rPr>
              <a:t>任务简述</a:t>
            </a:r>
            <a:endParaRPr lang="en-US" altLang="zh-CN" sz="2000" b="1" dirty="0">
              <a:latin typeface="微软雅黑" panose="020B0503020204020204" charset="-122"/>
              <a:ea typeface="微软雅黑" panose="020B0503020204020204" charset="-122"/>
            </a:endParaRPr>
          </a:p>
          <a:p>
            <a:pPr>
              <a:lnSpc>
                <a:spcPct val="150000"/>
              </a:lnSpc>
            </a:pPr>
            <a:endParaRPr lang="en-US" altLang="zh-CN" sz="2000" b="1" dirty="0">
              <a:latin typeface="微软雅黑" panose="020B0503020204020204" charset="-122"/>
              <a:ea typeface="微软雅黑" panose="020B0503020204020204" charset="-122"/>
            </a:endParaRPr>
          </a:p>
        </p:txBody>
      </p:sp>
      <p:sp>
        <p:nvSpPr>
          <p:cNvPr id="12" name="箭头: 右 11"/>
          <p:cNvSpPr/>
          <p:nvPr/>
        </p:nvSpPr>
        <p:spPr>
          <a:xfrm>
            <a:off x="331874" y="1589175"/>
            <a:ext cx="11527655" cy="304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9216" y="1395300"/>
            <a:ext cx="1860276"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接收信号</a:t>
            </a:r>
            <a:endParaRPr lang="zh-CN" altLang="en-US" dirty="0">
              <a:solidFill>
                <a:schemeClr val="tx1"/>
              </a:solidFill>
            </a:endParaRPr>
          </a:p>
        </p:txBody>
      </p:sp>
      <p:sp>
        <p:nvSpPr>
          <p:cNvPr id="14" name="矩形 13"/>
          <p:cNvSpPr/>
          <p:nvPr/>
        </p:nvSpPr>
        <p:spPr>
          <a:xfrm>
            <a:off x="3745564" y="1395210"/>
            <a:ext cx="1860276"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基于</a:t>
            </a:r>
            <a:r>
              <a:rPr lang="en-US" altLang="zh-CN" dirty="0">
                <a:solidFill>
                  <a:schemeClr val="tx1"/>
                </a:solidFill>
              </a:rPr>
              <a:t>STFT</a:t>
            </a:r>
            <a:r>
              <a:rPr lang="zh-CN" altLang="en-US" dirty="0">
                <a:solidFill>
                  <a:schemeClr val="tx1"/>
                </a:solidFill>
              </a:rPr>
              <a:t>的脉冲位置</a:t>
            </a:r>
            <a:r>
              <a:rPr lang="zh-CN" altLang="en-US" dirty="0">
                <a:solidFill>
                  <a:schemeClr val="tx1"/>
                </a:solidFill>
              </a:rPr>
              <a:t>获取</a:t>
            </a:r>
            <a:endParaRPr lang="zh-CN" altLang="en-US" dirty="0">
              <a:solidFill>
                <a:schemeClr val="tx1"/>
              </a:solidFill>
            </a:endParaRPr>
          </a:p>
        </p:txBody>
      </p:sp>
      <p:sp>
        <p:nvSpPr>
          <p:cNvPr id="15" name="矩形 14"/>
          <p:cNvSpPr/>
          <p:nvPr/>
        </p:nvSpPr>
        <p:spPr>
          <a:xfrm>
            <a:off x="6422402" y="1395298"/>
            <a:ext cx="1860276"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深度学习</a:t>
            </a:r>
            <a:r>
              <a:rPr lang="zh-CN" altLang="en-US" dirty="0">
                <a:solidFill>
                  <a:schemeClr val="tx1"/>
                </a:solidFill>
              </a:rPr>
              <a:t>方法</a:t>
            </a:r>
            <a:endParaRPr lang="zh-CN" altLang="en-US" dirty="0">
              <a:solidFill>
                <a:schemeClr val="tx1"/>
              </a:solidFill>
            </a:endParaRPr>
          </a:p>
        </p:txBody>
      </p:sp>
      <p:sp>
        <p:nvSpPr>
          <p:cNvPr id="16" name="矩形 15"/>
          <p:cNvSpPr/>
          <p:nvPr/>
        </p:nvSpPr>
        <p:spPr>
          <a:xfrm>
            <a:off x="9099240" y="1395028"/>
            <a:ext cx="1860276" cy="692721"/>
          </a:xfrm>
          <a:prstGeom prst="rect">
            <a:avLst/>
          </a:prstGeom>
          <a:solidFill>
            <a:schemeClr val="bg1"/>
          </a:solidFill>
          <a:ln w="1905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solidFill>
                  <a:schemeClr val="tx1"/>
                </a:solidFill>
              </a:rPr>
              <a:t>雷达</a:t>
            </a:r>
            <a:r>
              <a:rPr lang="zh-CN" altLang="en-US" dirty="0">
                <a:solidFill>
                  <a:schemeClr val="tx1"/>
                </a:solidFill>
              </a:rPr>
              <a:t>信号分选</a:t>
            </a:r>
            <a:endParaRPr lang="zh-CN" altLang="en-US" dirty="0">
              <a:solidFill>
                <a:schemeClr val="tx1"/>
              </a:solidFill>
            </a:endParaRPr>
          </a:p>
        </p:txBody>
      </p:sp>
      <p:sp>
        <p:nvSpPr>
          <p:cNvPr id="18" name="文本框 17"/>
          <p:cNvSpPr txBox="1"/>
          <p:nvPr/>
        </p:nvSpPr>
        <p:spPr>
          <a:xfrm>
            <a:off x="241977" y="2417529"/>
            <a:ext cx="11705181" cy="922020"/>
          </a:xfrm>
          <a:prstGeom prst="rect">
            <a:avLst/>
          </a:prstGeom>
          <a:noFill/>
        </p:spPr>
        <p:txBody>
          <a:bodyPr wrap="square">
            <a:spAutoFit/>
          </a:bodyPr>
          <a:lstStyle/>
          <a:p>
            <a:r>
              <a:rPr lang="zh-CN" altLang="en-US" b="0" i="0" dirty="0">
                <a:solidFill>
                  <a:srgbClr val="1A1A1A"/>
                </a:solidFill>
                <a:effectLst/>
                <a:latin typeface="微软雅黑" panose="020B0503020204020204" charset="-122"/>
                <a:ea typeface="微软雅黑" panose="020B0503020204020204" charset="-122"/>
                <a:cs typeface="微软雅黑" panose="020B0503020204020204" charset="-122"/>
              </a:rPr>
              <a:t>设计一个系统框架，在不需要</a:t>
            </a:r>
            <a:r>
              <a:rPr lang="zh-CN" altLang="en-US" sz="1800" b="1" dirty="0">
                <a:latin typeface="微软雅黑" panose="020B0503020204020204" charset="-122"/>
                <a:ea typeface="微软雅黑" panose="020B0503020204020204" charset="-122"/>
                <a:cs typeface="微软雅黑" panose="020B0503020204020204" charset="-122"/>
              </a:rPr>
              <a:t>依赖脉冲描述字（</a:t>
            </a:r>
            <a:r>
              <a:rPr lang="en-US" altLang="zh-CN" sz="1800" b="1" dirty="0">
                <a:latin typeface="微软雅黑" panose="020B0503020204020204" charset="-122"/>
                <a:ea typeface="微软雅黑" panose="020B0503020204020204" charset="-122"/>
                <a:cs typeface="微软雅黑" panose="020B0503020204020204" charset="-122"/>
              </a:rPr>
              <a:t>Pulse Description Word</a:t>
            </a:r>
            <a:r>
              <a:rPr lang="zh-CN" altLang="en-US" sz="1800" b="1" dirty="0">
                <a:latin typeface="微软雅黑" panose="020B0503020204020204" charset="-122"/>
                <a:ea typeface="微软雅黑" panose="020B0503020204020204" charset="-122"/>
                <a:cs typeface="微软雅黑" panose="020B0503020204020204" charset="-122"/>
              </a:rPr>
              <a:t>，</a:t>
            </a:r>
            <a:r>
              <a:rPr lang="en-US" altLang="zh-CN" sz="1800" b="1" dirty="0">
                <a:latin typeface="微软雅黑" panose="020B0503020204020204" charset="-122"/>
                <a:ea typeface="微软雅黑" panose="020B0503020204020204" charset="-122"/>
                <a:cs typeface="微软雅黑" panose="020B0503020204020204" charset="-122"/>
              </a:rPr>
              <a:t>PDW</a:t>
            </a:r>
            <a:r>
              <a:rPr lang="zh-CN" altLang="en-US" sz="1800" b="1" dirty="0">
                <a:latin typeface="微软雅黑" panose="020B0503020204020204" charset="-122"/>
                <a:ea typeface="微软雅黑" panose="020B0503020204020204" charset="-122"/>
                <a:cs typeface="微软雅黑" panose="020B0503020204020204" charset="-122"/>
              </a:rPr>
              <a:t>）的情况下，完成雷达分选工作。</a:t>
            </a:r>
            <a:r>
              <a:rPr lang="zh-CN" altLang="en-US" sz="1800" b="1" dirty="0">
                <a:solidFill>
                  <a:srgbClr val="C00000"/>
                </a:solidFill>
                <a:latin typeface="微软雅黑" panose="020B0503020204020204" charset="-122"/>
                <a:ea typeface="微软雅黑" panose="020B0503020204020204" charset="-122"/>
                <a:cs typeface="微软雅黑" panose="020B0503020204020204" charset="-122"/>
              </a:rPr>
              <a:t>而是尝试将原始接收信号和根据</a:t>
            </a:r>
            <a:r>
              <a:rPr lang="en-US" altLang="zh-CN" sz="1800" b="1" dirty="0">
                <a:solidFill>
                  <a:srgbClr val="C00000"/>
                </a:solidFill>
                <a:latin typeface="微软雅黑" panose="020B0503020204020204" charset="-122"/>
                <a:ea typeface="微软雅黑" panose="020B0503020204020204" charset="-122"/>
                <a:cs typeface="微软雅黑" panose="020B0503020204020204" charset="-122"/>
              </a:rPr>
              <a:t>stft</a:t>
            </a:r>
            <a:r>
              <a:rPr lang="zh-CN" altLang="en-US" sz="1800" b="1" dirty="0">
                <a:solidFill>
                  <a:srgbClr val="C00000"/>
                </a:solidFill>
                <a:latin typeface="微软雅黑" panose="020B0503020204020204" charset="-122"/>
                <a:ea typeface="微软雅黑" panose="020B0503020204020204" charset="-122"/>
                <a:cs typeface="微软雅黑" panose="020B0503020204020204" charset="-122"/>
              </a:rPr>
              <a:t>脉冲截获位置二者相结合的情况下，</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利用网络充分学习结合后信号中时频特征，将信号中属于同一辐射源的雷达信号分离出来，实现脉冲测量和分选的一体化。</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rPr>
              <a:t>目前工作</a:t>
            </a:r>
            <a:endPar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87655" y="909320"/>
            <a:ext cx="6028055" cy="506730"/>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cs typeface="微软雅黑" panose="020B0503020204020204" charset="-122"/>
              </a:rPr>
              <a:t>位置信息获取（下面皆为</a:t>
            </a:r>
            <a:r>
              <a:rPr lang="en-US" altLang="zh-CN" sz="2000" b="1" dirty="0">
                <a:latin typeface="微软雅黑" panose="020B0503020204020204" charset="-122"/>
                <a:ea typeface="微软雅黑" panose="020B0503020204020204" charset="-122"/>
                <a:cs typeface="微软雅黑" panose="020B0503020204020204" charset="-122"/>
              </a:rPr>
              <a:t>SNR=20db</a:t>
            </a:r>
            <a:r>
              <a:rPr lang="zh-CN" altLang="en-US" sz="2000" b="1" dirty="0">
                <a:latin typeface="微软雅黑" panose="020B0503020204020204" charset="-122"/>
                <a:ea typeface="微软雅黑" panose="020B0503020204020204" charset="-122"/>
                <a:cs typeface="微软雅黑" panose="020B0503020204020204" charset="-122"/>
              </a:rPr>
              <a:t>，跳变</a:t>
            </a:r>
            <a:r>
              <a:rPr lang="en-US" altLang="zh-CN" sz="2000" b="1" dirty="0">
                <a:latin typeface="微软雅黑" panose="020B0503020204020204" charset="-122"/>
                <a:ea typeface="微软雅黑" panose="020B0503020204020204" charset="-122"/>
                <a:cs typeface="微软雅黑" panose="020B0503020204020204" charset="-122"/>
              </a:rPr>
              <a:t> PRI</a:t>
            </a:r>
            <a:r>
              <a:rPr lang="zh-CN" altLang="en-US" sz="2000" b="1" dirty="0">
                <a:latin typeface="微软雅黑" panose="020B0503020204020204" charset="-122"/>
                <a:ea typeface="微软雅黑" panose="020B0503020204020204" charset="-122"/>
                <a:cs typeface="微软雅黑" panose="020B0503020204020204" charset="-122"/>
              </a:rPr>
              <a:t>）</a:t>
            </a:r>
            <a:endParaRPr lang="en-US" altLang="zh-CN" sz="2000" b="1"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25425" y="5591175"/>
            <a:ext cx="11632565" cy="706755"/>
          </a:xfrm>
          <a:prstGeom prst="rect">
            <a:avLst/>
          </a:prstGeom>
          <a:noFill/>
        </p:spPr>
        <p:txBody>
          <a:bodyPr wrap="square">
            <a:spAutoFit/>
          </a:bodyPr>
          <a:lstStyle/>
          <a:p>
            <a:r>
              <a:rPr lang="zh-CN" altLang="en-US" sz="2000" b="0" i="0" dirty="0">
                <a:solidFill>
                  <a:srgbClr val="1A1A1A"/>
                </a:solidFill>
                <a:effectLst/>
                <a:latin typeface="微软雅黑" panose="020B0503020204020204" charset="-122"/>
                <a:ea typeface="微软雅黑" panose="020B0503020204020204" charset="-122"/>
                <a:cs typeface="微软雅黑" panose="020B0503020204020204" charset="-122"/>
              </a:rPr>
              <a:t>通过对原始信号做</a:t>
            </a:r>
            <a:r>
              <a:rPr lang="en-US" altLang="zh-CN" sz="2000" b="0" i="0" dirty="0">
                <a:solidFill>
                  <a:srgbClr val="1A1A1A"/>
                </a:solidFill>
                <a:effectLst/>
                <a:latin typeface="微软雅黑" panose="020B0503020204020204" charset="-122"/>
                <a:ea typeface="微软雅黑" panose="020B0503020204020204" charset="-122"/>
                <a:cs typeface="微软雅黑" panose="020B0503020204020204" charset="-122"/>
              </a:rPr>
              <a:t>STFT</a:t>
            </a:r>
            <a:r>
              <a:rPr lang="zh-CN" altLang="en-US" sz="2000" b="0" i="0" dirty="0">
                <a:solidFill>
                  <a:srgbClr val="1A1A1A"/>
                </a:solidFill>
                <a:effectLst/>
                <a:latin typeface="微软雅黑" panose="020B0503020204020204" charset="-122"/>
                <a:ea typeface="微软雅黑" panose="020B0503020204020204" charset="-122"/>
                <a:cs typeface="微软雅黑" panose="020B0503020204020204" charset="-122"/>
              </a:rPr>
              <a:t>变化，根据</a:t>
            </a:r>
            <a:r>
              <a:rPr lang="en-US" altLang="zh-CN" sz="2000" b="0" i="0" dirty="0">
                <a:solidFill>
                  <a:srgbClr val="1A1A1A"/>
                </a:solidFill>
                <a:effectLst/>
                <a:latin typeface="微软雅黑" panose="020B0503020204020204" charset="-122"/>
                <a:ea typeface="微软雅黑" panose="020B0503020204020204" charset="-122"/>
                <a:cs typeface="微软雅黑" panose="020B0503020204020204" charset="-122"/>
              </a:rPr>
              <a:t>STFT</a:t>
            </a:r>
            <a:r>
              <a:rPr lang="zh-CN" altLang="en-US" sz="2000" b="0" i="0" dirty="0">
                <a:solidFill>
                  <a:srgbClr val="1A1A1A"/>
                </a:solidFill>
                <a:effectLst/>
                <a:latin typeface="微软雅黑" panose="020B0503020204020204" charset="-122"/>
                <a:ea typeface="微软雅黑" panose="020B0503020204020204" charset="-122"/>
                <a:cs typeface="微软雅黑" panose="020B0503020204020204" charset="-122"/>
              </a:rPr>
              <a:t>之后的时频图，然后截取</a:t>
            </a:r>
            <a:r>
              <a:rPr lang="en-US" altLang="zh-CN" sz="2000" b="0" i="0" dirty="0">
                <a:solidFill>
                  <a:srgbClr val="1A1A1A"/>
                </a:solidFill>
                <a:effectLst/>
                <a:latin typeface="微软雅黑" panose="020B0503020204020204" charset="-122"/>
                <a:ea typeface="微软雅黑" panose="020B0503020204020204" charset="-122"/>
                <a:cs typeface="微软雅黑" panose="020B0503020204020204" charset="-122"/>
              </a:rPr>
              <a:t>stft</a:t>
            </a:r>
            <a:r>
              <a:rPr lang="zh-CN" altLang="en-US" sz="2000" b="0" i="0" dirty="0">
                <a:solidFill>
                  <a:srgbClr val="1A1A1A"/>
                </a:solidFill>
                <a:effectLst/>
                <a:latin typeface="微软雅黑" panose="020B0503020204020204" charset="-122"/>
                <a:ea typeface="微软雅黑" panose="020B0503020204020204" charset="-122"/>
                <a:cs typeface="微软雅黑" panose="020B0503020204020204" charset="-122"/>
              </a:rPr>
              <a:t>图像的低频和高频两部分，然后得到其低频和高频的</a:t>
            </a:r>
            <a:r>
              <a:rPr lang="zh-CN" altLang="en-US" sz="2000" b="0" i="0" dirty="0">
                <a:solidFill>
                  <a:srgbClr val="1A1A1A"/>
                </a:solidFill>
                <a:effectLst/>
                <a:latin typeface="微软雅黑" panose="020B0503020204020204" charset="-122"/>
                <a:ea typeface="微软雅黑" panose="020B0503020204020204" charset="-122"/>
                <a:cs typeface="微软雅黑" panose="020B0503020204020204" charset="-122"/>
              </a:rPr>
              <a:t>能量变换曲线。</a:t>
            </a:r>
            <a:endParaRPr lang="zh-CN" altLang="en-US" sz="2000" b="0" i="0" dirty="0">
              <a:solidFill>
                <a:srgbClr val="1A1A1A"/>
              </a:solidFill>
              <a:effectLst/>
              <a:latin typeface="微软雅黑" panose="020B0503020204020204" charset="-122"/>
              <a:ea typeface="微软雅黑" panose="020B0503020204020204" charset="-122"/>
              <a:cs typeface="微软雅黑" panose="020B0503020204020204" charset="-122"/>
            </a:endParaRPr>
          </a:p>
        </p:txBody>
      </p:sp>
      <p:pic>
        <p:nvPicPr>
          <p:cNvPr id="2" name="图片 1" descr="4"/>
          <p:cNvPicPr>
            <a:picLocks noChangeAspect="1"/>
          </p:cNvPicPr>
          <p:nvPr/>
        </p:nvPicPr>
        <p:blipFill>
          <a:blip r:embed="rId4"/>
          <a:stretch>
            <a:fillRect/>
          </a:stretch>
        </p:blipFill>
        <p:spPr>
          <a:xfrm>
            <a:off x="287655" y="1478915"/>
            <a:ext cx="5741670" cy="1238885"/>
          </a:xfrm>
          <a:prstGeom prst="rect">
            <a:avLst/>
          </a:prstGeom>
        </p:spPr>
      </p:pic>
      <p:pic>
        <p:nvPicPr>
          <p:cNvPr id="6" name="图片 5" descr="3"/>
          <p:cNvPicPr>
            <a:picLocks noChangeAspect="1"/>
          </p:cNvPicPr>
          <p:nvPr/>
        </p:nvPicPr>
        <p:blipFill>
          <a:blip r:embed="rId5"/>
          <a:srcRect r="3059"/>
          <a:stretch>
            <a:fillRect/>
          </a:stretch>
        </p:blipFill>
        <p:spPr>
          <a:xfrm>
            <a:off x="6168390" y="1478280"/>
            <a:ext cx="5821680" cy="1239520"/>
          </a:xfrm>
          <a:prstGeom prst="rect">
            <a:avLst/>
          </a:prstGeom>
        </p:spPr>
      </p:pic>
      <p:pic>
        <p:nvPicPr>
          <p:cNvPr id="8" name="图片 7" descr="5"/>
          <p:cNvPicPr>
            <a:picLocks noChangeAspect="1"/>
          </p:cNvPicPr>
          <p:nvPr/>
        </p:nvPicPr>
        <p:blipFill>
          <a:blip r:embed="rId6"/>
          <a:stretch>
            <a:fillRect/>
          </a:stretch>
        </p:blipFill>
        <p:spPr>
          <a:xfrm>
            <a:off x="287655" y="2780030"/>
            <a:ext cx="11572240" cy="2597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rPr>
              <a:t>目前工作</a:t>
            </a:r>
            <a:endPar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87655" y="814070"/>
            <a:ext cx="9458325" cy="521335"/>
          </a:xfrm>
          <a:prstGeom prst="rect">
            <a:avLst/>
          </a:prstGeom>
          <a:noFill/>
        </p:spPr>
        <p:txBody>
          <a:bodyPr wrap="square" rtlCol="0">
            <a:noAutofit/>
          </a:bodyPr>
          <a:lstStyle/>
          <a:p>
            <a:pPr>
              <a:lnSpc>
                <a:spcPct val="150000"/>
              </a:lnSpc>
            </a:pPr>
            <a:r>
              <a:rPr lang="zh-CN" altLang="en-US" sz="2000" b="1" dirty="0">
                <a:latin typeface="微软雅黑" panose="020B0503020204020204" charset="-122"/>
                <a:ea typeface="微软雅黑" panose="020B0503020204020204" charset="-122"/>
                <a:cs typeface="微软雅黑" panose="020B0503020204020204" charset="-122"/>
              </a:rPr>
              <a:t>不同</a:t>
            </a:r>
            <a:r>
              <a:rPr lang="en-US" altLang="zh-CN" sz="2000" b="1" dirty="0">
                <a:latin typeface="微软雅黑" panose="020B0503020204020204" charset="-122"/>
                <a:ea typeface="微软雅黑" panose="020B0503020204020204" charset="-122"/>
                <a:cs typeface="微软雅黑" panose="020B0503020204020204" charset="-122"/>
              </a:rPr>
              <a:t>PRI</a:t>
            </a:r>
            <a:r>
              <a:rPr lang="zh-CN" altLang="en-US" sz="2000" b="1" dirty="0">
                <a:latin typeface="微软雅黑" panose="020B0503020204020204" charset="-122"/>
                <a:ea typeface="微软雅黑" panose="020B0503020204020204" charset="-122"/>
                <a:cs typeface="微软雅黑" panose="020B0503020204020204" charset="-122"/>
              </a:rPr>
              <a:t>调制对比（固定</a:t>
            </a:r>
            <a:r>
              <a:rPr lang="en-US" altLang="zh-CN" sz="2000" b="1" dirty="0">
                <a:latin typeface="微软雅黑" panose="020B0503020204020204" charset="-122"/>
                <a:ea typeface="微软雅黑" panose="020B0503020204020204" charset="-122"/>
                <a:cs typeface="微软雅黑" panose="020B0503020204020204" charset="-122"/>
              </a:rPr>
              <a:t> PRI</a:t>
            </a:r>
            <a:r>
              <a:rPr lang="zh-CN" altLang="en-US" sz="2000" b="1" dirty="0">
                <a:latin typeface="微软雅黑" panose="020B0503020204020204" charset="-122"/>
                <a:ea typeface="微软雅黑" panose="020B0503020204020204" charset="-122"/>
                <a:cs typeface="微软雅黑" panose="020B0503020204020204" charset="-122"/>
              </a:rPr>
              <a:t>，参差</a:t>
            </a:r>
            <a:r>
              <a:rPr lang="en-US" altLang="zh-CN" sz="2000" b="1" dirty="0">
                <a:latin typeface="微软雅黑" panose="020B0503020204020204" charset="-122"/>
                <a:ea typeface="微软雅黑" panose="020B0503020204020204" charset="-122"/>
                <a:cs typeface="微软雅黑" panose="020B0503020204020204" charset="-122"/>
              </a:rPr>
              <a:t> PRI</a:t>
            </a:r>
            <a:r>
              <a:rPr lang="zh-CN" altLang="en-US" sz="2000" b="1" dirty="0">
                <a:latin typeface="微软雅黑" panose="020B0503020204020204" charset="-122"/>
                <a:ea typeface="微软雅黑" panose="020B0503020204020204" charset="-122"/>
                <a:cs typeface="微软雅黑" panose="020B0503020204020204" charset="-122"/>
              </a:rPr>
              <a:t>，抖动</a:t>
            </a:r>
            <a:r>
              <a:rPr lang="en-US" altLang="zh-CN" sz="2000" b="1" dirty="0">
                <a:latin typeface="微软雅黑" panose="020B0503020204020204" charset="-122"/>
                <a:ea typeface="微软雅黑" panose="020B0503020204020204" charset="-122"/>
                <a:cs typeface="微软雅黑" panose="020B0503020204020204" charset="-122"/>
              </a:rPr>
              <a:t> PRI</a:t>
            </a:r>
            <a:r>
              <a:rPr lang="zh-CN" altLang="en-US" sz="2000" b="1" dirty="0">
                <a:latin typeface="微软雅黑" panose="020B0503020204020204" charset="-122"/>
                <a:ea typeface="微软雅黑" panose="020B0503020204020204" charset="-122"/>
                <a:cs typeface="微软雅黑" panose="020B0503020204020204" charset="-122"/>
              </a:rPr>
              <a:t>，滑变</a:t>
            </a:r>
            <a:r>
              <a:rPr lang="en-US" altLang="zh-CN" sz="2000" b="1" dirty="0">
                <a:latin typeface="微软雅黑" panose="020B0503020204020204" charset="-122"/>
                <a:ea typeface="微软雅黑" panose="020B0503020204020204" charset="-122"/>
                <a:cs typeface="微软雅黑" panose="020B0503020204020204" charset="-122"/>
              </a:rPr>
              <a:t> PRI</a:t>
            </a:r>
            <a:r>
              <a:rPr lang="zh-CN" altLang="en-US" sz="2000" b="1" dirty="0">
                <a:latin typeface="微软雅黑" panose="020B0503020204020204" charset="-122"/>
                <a:ea typeface="微软雅黑" panose="020B0503020204020204" charset="-122"/>
                <a:cs typeface="微软雅黑" panose="020B0503020204020204" charset="-122"/>
              </a:rPr>
              <a:t>，跳变</a:t>
            </a:r>
            <a:r>
              <a:rPr lang="en-US" altLang="zh-CN" sz="2000" b="1" dirty="0">
                <a:latin typeface="微软雅黑" panose="020B0503020204020204" charset="-122"/>
                <a:ea typeface="微软雅黑" panose="020B0503020204020204" charset="-122"/>
                <a:cs typeface="微软雅黑" panose="020B0503020204020204" charset="-122"/>
              </a:rPr>
              <a:t> PRI</a:t>
            </a:r>
            <a:r>
              <a:rPr lang="zh-CN" altLang="en-US" sz="2000" b="1" dirty="0">
                <a:latin typeface="微软雅黑" panose="020B0503020204020204" charset="-122"/>
                <a:ea typeface="微软雅黑" panose="020B0503020204020204" charset="-122"/>
                <a:cs typeface="微软雅黑" panose="020B0503020204020204" charset="-122"/>
              </a:rPr>
              <a:t>）</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288925" y="5869940"/>
            <a:ext cx="11702415" cy="398780"/>
          </a:xfrm>
          <a:prstGeom prst="rect">
            <a:avLst/>
          </a:prstGeom>
          <a:noFill/>
        </p:spPr>
        <p:txBody>
          <a:bodyPr wrap="square" rtlCol="0" anchor="t">
            <a:spAutoFit/>
          </a:bodyPr>
          <a:p>
            <a:r>
              <a:rPr lang="zh-CN" altLang="en-US" sz="2000" dirty="0" err="1">
                <a:latin typeface="微软雅黑" panose="020B0503020204020204" charset="-122"/>
                <a:ea typeface="微软雅黑" panose="020B0503020204020204" charset="-122"/>
                <a:cs typeface="微软雅黑" panose="020B0503020204020204" charset="-122"/>
                <a:sym typeface="+mn-ea"/>
              </a:rPr>
              <a:t>在不同</a:t>
            </a:r>
            <a:r>
              <a:rPr lang="en-US" altLang="zh-CN" sz="2000" dirty="0" err="1">
                <a:latin typeface="微软雅黑" panose="020B0503020204020204" charset="-122"/>
                <a:ea typeface="微软雅黑" panose="020B0503020204020204" charset="-122"/>
                <a:cs typeface="微软雅黑" panose="020B0503020204020204" charset="-122"/>
                <a:sym typeface="+mn-ea"/>
              </a:rPr>
              <a:t>PRI</a:t>
            </a:r>
            <a:r>
              <a:rPr lang="zh-CN" altLang="en-US" sz="2000" dirty="0" err="1">
                <a:latin typeface="微软雅黑" panose="020B0503020204020204" charset="-122"/>
                <a:ea typeface="微软雅黑" panose="020B0503020204020204" charset="-122"/>
                <a:cs typeface="微软雅黑" panose="020B0503020204020204" charset="-122"/>
                <a:sym typeface="+mn-ea"/>
              </a:rPr>
              <a:t>调制的情况下，其仍然有较好的脉冲位置显示。</a:t>
            </a:r>
            <a:endParaRPr lang="zh-CN" altLang="en-US" sz="2000" dirty="0" err="1">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a:picLocks noChangeAspect="1"/>
          </p:cNvPicPr>
          <p:nvPr/>
        </p:nvPicPr>
        <p:blipFill>
          <a:blip r:embed="rId4"/>
          <a:stretch>
            <a:fillRect/>
          </a:stretch>
        </p:blipFill>
        <p:spPr>
          <a:xfrm>
            <a:off x="288290" y="1349375"/>
            <a:ext cx="11760835" cy="1418590"/>
          </a:xfrm>
          <a:prstGeom prst="rect">
            <a:avLst/>
          </a:prstGeom>
        </p:spPr>
      </p:pic>
      <p:pic>
        <p:nvPicPr>
          <p:cNvPr id="11" name="图片 10"/>
          <p:cNvPicPr>
            <a:picLocks noChangeAspect="1"/>
          </p:cNvPicPr>
          <p:nvPr/>
        </p:nvPicPr>
        <p:blipFill>
          <a:blip r:embed="rId5"/>
          <a:srcRect r="-450" b="20613"/>
          <a:stretch>
            <a:fillRect/>
          </a:stretch>
        </p:blipFill>
        <p:spPr>
          <a:xfrm>
            <a:off x="288925" y="2686685"/>
            <a:ext cx="11758930" cy="1538605"/>
          </a:xfrm>
          <a:prstGeom prst="rect">
            <a:avLst/>
          </a:prstGeom>
        </p:spPr>
      </p:pic>
      <p:pic>
        <p:nvPicPr>
          <p:cNvPr id="12" name="图片 11"/>
          <p:cNvPicPr>
            <a:picLocks noChangeAspect="1"/>
          </p:cNvPicPr>
          <p:nvPr/>
        </p:nvPicPr>
        <p:blipFill>
          <a:blip r:embed="rId6"/>
          <a:stretch>
            <a:fillRect/>
          </a:stretch>
        </p:blipFill>
        <p:spPr>
          <a:xfrm>
            <a:off x="154940" y="4191635"/>
            <a:ext cx="11892280" cy="157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rPr>
              <a:t>目前工作</a:t>
            </a:r>
            <a:endPar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87655" y="909320"/>
            <a:ext cx="3257550" cy="521335"/>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rPr>
              <a:t>脉冲位置处理</a:t>
            </a:r>
            <a:endParaRPr lang="en-US" altLang="zh-CN" sz="2000" b="1" dirty="0">
              <a:latin typeface="微软雅黑" panose="020B0503020204020204" charset="-122"/>
              <a:ea typeface="微软雅黑" panose="020B0503020204020204" charset="-122"/>
            </a:endParaRPr>
          </a:p>
          <a:p>
            <a:pPr>
              <a:lnSpc>
                <a:spcPct val="150000"/>
              </a:lnSpc>
            </a:pPr>
            <a:endParaRPr lang="en-US" altLang="zh-CN" sz="2000" b="1" dirty="0">
              <a:latin typeface="微软雅黑" panose="020B0503020204020204" charset="-122"/>
              <a:ea typeface="微软雅黑" panose="020B0503020204020204" charset="-122"/>
            </a:endParaRPr>
          </a:p>
        </p:txBody>
      </p:sp>
      <p:sp>
        <p:nvSpPr>
          <p:cNvPr id="7" name="文本框 6"/>
          <p:cNvSpPr txBox="1"/>
          <p:nvPr/>
        </p:nvSpPr>
        <p:spPr>
          <a:xfrm>
            <a:off x="287655" y="3363595"/>
            <a:ext cx="11704955" cy="398780"/>
          </a:xfrm>
          <a:prstGeom prst="rect">
            <a:avLst/>
          </a:prstGeom>
          <a:noFill/>
        </p:spPr>
        <p:txBody>
          <a:bodyPr wrap="square" rtlCol="0" anchor="t">
            <a:spAutoFit/>
          </a:bodyPr>
          <a:p>
            <a:r>
              <a:rPr lang="zh-CN" altLang="en-US" sz="2000" dirty="0" err="1">
                <a:latin typeface="微软雅黑" panose="020B0503020204020204" charset="-122"/>
                <a:ea typeface="微软雅黑" panose="020B0503020204020204" charset="-122"/>
                <a:sym typeface="+mn-ea"/>
              </a:rPr>
              <a:t>然后对两个曲线去做最大值处理，得到更加清晰的脉冲凹陷图。</a:t>
            </a:r>
            <a:endParaRPr lang="zh-CN" altLang="en-US" sz="2000" dirty="0" err="1">
              <a:latin typeface="微软雅黑" panose="020B0503020204020204" charset="-122"/>
              <a:ea typeface="微软雅黑" panose="020B0503020204020204" charset="-122"/>
              <a:sym typeface="+mn-ea"/>
            </a:endParaRPr>
          </a:p>
        </p:txBody>
      </p:sp>
      <p:sp>
        <p:nvSpPr>
          <p:cNvPr id="16" name="文本框 15"/>
          <p:cNvSpPr txBox="1"/>
          <p:nvPr/>
        </p:nvSpPr>
        <p:spPr>
          <a:xfrm>
            <a:off x="287655" y="5863590"/>
            <a:ext cx="11270615" cy="478790"/>
          </a:xfrm>
          <a:prstGeom prst="rect">
            <a:avLst/>
          </a:prstGeom>
          <a:noFill/>
        </p:spPr>
        <p:txBody>
          <a:bodyPr wrap="square" rtlCol="0" anchor="t">
            <a:noAutofit/>
          </a:bodyPr>
          <a:p>
            <a:r>
              <a:rPr lang="zh-CN" altLang="en-US" sz="2000" dirty="0" err="1">
                <a:latin typeface="微软雅黑" panose="020B0503020204020204" charset="-122"/>
                <a:ea typeface="微软雅黑" panose="020B0503020204020204" charset="-122"/>
                <a:sym typeface="+mn-ea"/>
              </a:rPr>
              <a:t>然后对凹陷图和原始信号做点乘，得到干扰量极少的信号图。</a:t>
            </a:r>
            <a:endParaRPr lang="zh-CN" altLang="en-US" sz="2000" dirty="0" err="1">
              <a:latin typeface="微软雅黑" panose="020B0503020204020204" charset="-122"/>
              <a:ea typeface="微软雅黑" panose="020B0503020204020204" charset="-122"/>
              <a:sym typeface="+mn-ea"/>
            </a:endParaRPr>
          </a:p>
        </p:txBody>
      </p:sp>
      <p:pic>
        <p:nvPicPr>
          <p:cNvPr id="2" name="图片 1" descr="6"/>
          <p:cNvPicPr>
            <a:picLocks noChangeAspect="1"/>
          </p:cNvPicPr>
          <p:nvPr/>
        </p:nvPicPr>
        <p:blipFill>
          <a:blip r:embed="rId4"/>
          <a:stretch>
            <a:fillRect/>
          </a:stretch>
        </p:blipFill>
        <p:spPr>
          <a:xfrm>
            <a:off x="287655" y="1384300"/>
            <a:ext cx="11703685" cy="1947545"/>
          </a:xfrm>
          <a:prstGeom prst="rect">
            <a:avLst/>
          </a:prstGeom>
        </p:spPr>
      </p:pic>
      <p:pic>
        <p:nvPicPr>
          <p:cNvPr id="6" name="图片 5" descr="7"/>
          <p:cNvPicPr>
            <a:picLocks noChangeAspect="1"/>
          </p:cNvPicPr>
          <p:nvPr/>
        </p:nvPicPr>
        <p:blipFill>
          <a:blip r:embed="rId5"/>
          <a:stretch>
            <a:fillRect/>
          </a:stretch>
        </p:blipFill>
        <p:spPr>
          <a:xfrm>
            <a:off x="220980" y="3754755"/>
            <a:ext cx="11770360" cy="2039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rPr>
              <a:t>目前工作</a:t>
            </a:r>
            <a:endParaRPr kumimoji="1" lang="zh-CN" altLang="en-US" sz="28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88290" y="806450"/>
            <a:ext cx="7233285" cy="521335"/>
          </a:xfrm>
          <a:prstGeom prst="rect">
            <a:avLst/>
          </a:prstGeom>
          <a:noFill/>
        </p:spPr>
        <p:txBody>
          <a:bodyPr wrap="square" rtlCol="0">
            <a:noAutofit/>
          </a:bodyPr>
          <a:lstStyle/>
          <a:p>
            <a:pPr>
              <a:lnSpc>
                <a:spcPct val="150000"/>
              </a:lnSpc>
            </a:pPr>
            <a:r>
              <a:rPr lang="zh-CN" altLang="en-US" sz="2000" b="1" dirty="0">
                <a:latin typeface="微软雅黑" panose="020B0503020204020204" charset="-122"/>
                <a:ea typeface="微软雅黑" panose="020B0503020204020204" charset="-122"/>
                <a:cs typeface="微软雅黑" panose="020B0503020204020204" charset="-122"/>
              </a:rPr>
              <a:t>不同</a:t>
            </a:r>
            <a:r>
              <a:rPr lang="en-US" altLang="zh-CN" sz="2000" b="1" dirty="0">
                <a:latin typeface="微软雅黑" panose="020B0503020204020204" charset="-122"/>
                <a:ea typeface="微软雅黑" panose="020B0503020204020204" charset="-122"/>
                <a:cs typeface="微软雅黑" panose="020B0503020204020204" charset="-122"/>
              </a:rPr>
              <a:t>SNR</a:t>
            </a:r>
            <a:r>
              <a:rPr lang="zh-CN" altLang="en-US" sz="2000" b="1" dirty="0">
                <a:latin typeface="微软雅黑" panose="020B0503020204020204" charset="-122"/>
                <a:ea typeface="微软雅黑" panose="020B0503020204020204" charset="-122"/>
                <a:cs typeface="微软雅黑" panose="020B0503020204020204" charset="-122"/>
              </a:rPr>
              <a:t>对比（分别为</a:t>
            </a:r>
            <a:r>
              <a:rPr lang="en-US" altLang="zh-CN" sz="2000" b="1" dirty="0">
                <a:latin typeface="微软雅黑" panose="020B0503020204020204" charset="-122"/>
                <a:ea typeface="微软雅黑" panose="020B0503020204020204" charset="-122"/>
                <a:cs typeface="微软雅黑" panose="020B0503020204020204" charset="-122"/>
              </a:rPr>
              <a:t>12</a:t>
            </a:r>
            <a:r>
              <a:rPr lang="zh-CN" altLang="en-US" sz="2000" b="1" dirty="0">
                <a:latin typeface="微软雅黑" panose="020B0503020204020204" charset="-122"/>
                <a:ea typeface="微软雅黑" panose="020B0503020204020204" charset="-122"/>
                <a:cs typeface="微软雅黑" panose="020B0503020204020204" charset="-122"/>
              </a:rPr>
              <a:t>，</a:t>
            </a:r>
            <a:r>
              <a:rPr lang="en-US" altLang="zh-CN" sz="2000" b="1" dirty="0">
                <a:latin typeface="微软雅黑" panose="020B0503020204020204" charset="-122"/>
                <a:ea typeface="微软雅黑" panose="020B0503020204020204" charset="-122"/>
                <a:cs typeface="微软雅黑" panose="020B0503020204020204" charset="-122"/>
              </a:rPr>
              <a:t>8</a:t>
            </a:r>
            <a:r>
              <a:rPr lang="zh-CN" altLang="en-US" sz="2000" b="1" dirty="0">
                <a:latin typeface="微软雅黑" panose="020B0503020204020204" charset="-122"/>
                <a:ea typeface="微软雅黑" panose="020B0503020204020204" charset="-122"/>
                <a:cs typeface="微软雅黑" panose="020B0503020204020204" charset="-122"/>
              </a:rPr>
              <a:t>，</a:t>
            </a:r>
            <a:r>
              <a:rPr lang="en-US" altLang="zh-CN" sz="2000" b="1" dirty="0">
                <a:latin typeface="微软雅黑" panose="020B0503020204020204" charset="-122"/>
                <a:ea typeface="微软雅黑" panose="020B0503020204020204" charset="-122"/>
                <a:cs typeface="微软雅黑" panose="020B0503020204020204" charset="-122"/>
              </a:rPr>
              <a:t>4</a:t>
            </a:r>
            <a:r>
              <a:rPr lang="zh-CN" altLang="en-US" sz="2000" b="1" dirty="0">
                <a:latin typeface="微软雅黑" panose="020B0503020204020204" charset="-122"/>
                <a:ea typeface="微软雅黑" panose="020B0503020204020204" charset="-122"/>
                <a:cs typeface="微软雅黑" panose="020B0503020204020204" charset="-122"/>
              </a:rPr>
              <a:t>（</a:t>
            </a:r>
            <a:r>
              <a:rPr lang="en-US" altLang="zh-CN" sz="2000" b="1" dirty="0">
                <a:latin typeface="微软雅黑" panose="020B0503020204020204" charset="-122"/>
                <a:ea typeface="微软雅黑" panose="020B0503020204020204" charset="-122"/>
                <a:cs typeface="微软雅黑" panose="020B0503020204020204" charset="-122"/>
              </a:rPr>
              <a:t>dB</a:t>
            </a:r>
            <a:r>
              <a:rPr lang="zh-CN" altLang="en-US" sz="2000" b="1" dirty="0">
                <a:latin typeface="微软雅黑" panose="020B0503020204020204" charset="-122"/>
                <a:ea typeface="微软雅黑" panose="020B0503020204020204" charset="-122"/>
                <a:cs typeface="微软雅黑" panose="020B0503020204020204" charset="-122"/>
              </a:rPr>
              <a:t>））</a:t>
            </a:r>
            <a:endParaRPr lang="zh-CN" altLang="en-US" sz="2000" b="1" dirty="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4"/>
          <a:stretch>
            <a:fillRect/>
          </a:stretch>
        </p:blipFill>
        <p:spPr>
          <a:xfrm>
            <a:off x="288290" y="1430655"/>
            <a:ext cx="11760835" cy="1280160"/>
          </a:xfrm>
          <a:prstGeom prst="rect">
            <a:avLst/>
          </a:prstGeom>
        </p:spPr>
      </p:pic>
      <p:pic>
        <p:nvPicPr>
          <p:cNvPr id="6" name="图片 5"/>
          <p:cNvPicPr>
            <a:picLocks noChangeAspect="1"/>
          </p:cNvPicPr>
          <p:nvPr/>
        </p:nvPicPr>
        <p:blipFill>
          <a:blip r:embed="rId5"/>
          <a:stretch>
            <a:fillRect/>
          </a:stretch>
        </p:blipFill>
        <p:spPr>
          <a:xfrm>
            <a:off x="288290" y="2710815"/>
            <a:ext cx="11761470" cy="1403985"/>
          </a:xfrm>
          <a:prstGeom prst="rect">
            <a:avLst/>
          </a:prstGeom>
        </p:spPr>
      </p:pic>
      <p:pic>
        <p:nvPicPr>
          <p:cNvPr id="8" name="图片 7"/>
          <p:cNvPicPr>
            <a:picLocks noChangeAspect="1"/>
          </p:cNvPicPr>
          <p:nvPr/>
        </p:nvPicPr>
        <p:blipFill>
          <a:blip r:embed="rId6"/>
          <a:stretch>
            <a:fillRect/>
          </a:stretch>
        </p:blipFill>
        <p:spPr>
          <a:xfrm>
            <a:off x="287655" y="4113530"/>
            <a:ext cx="11760200" cy="1407160"/>
          </a:xfrm>
          <a:prstGeom prst="rect">
            <a:avLst/>
          </a:prstGeom>
        </p:spPr>
      </p:pic>
      <p:sp>
        <p:nvSpPr>
          <p:cNvPr id="9" name="文本框 8"/>
          <p:cNvSpPr txBox="1"/>
          <p:nvPr/>
        </p:nvSpPr>
        <p:spPr>
          <a:xfrm>
            <a:off x="345440" y="5766435"/>
            <a:ext cx="11702415" cy="398780"/>
          </a:xfrm>
          <a:prstGeom prst="rect">
            <a:avLst/>
          </a:prstGeom>
          <a:noFill/>
        </p:spPr>
        <p:txBody>
          <a:bodyPr wrap="square" rtlCol="0" anchor="t">
            <a:spAutoFit/>
          </a:bodyPr>
          <a:p>
            <a:r>
              <a:rPr lang="zh-CN" altLang="en-US" sz="2000" dirty="0" err="1">
                <a:latin typeface="微软雅黑" panose="020B0503020204020204" charset="-122"/>
                <a:ea typeface="微软雅黑" panose="020B0503020204020204" charset="-122"/>
                <a:sym typeface="+mn-ea"/>
              </a:rPr>
              <a:t>可以看到，在信噪比环境不佳的情况下，其仍然有较好的脉冲位置显示。</a:t>
            </a:r>
            <a:endParaRPr lang="zh-CN" altLang="en-US" sz="2000" dirty="0" err="1">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0528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rPr>
              <a:t>未来工作</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88290" y="806450"/>
            <a:ext cx="7233285" cy="521335"/>
          </a:xfrm>
          <a:prstGeom prst="rect">
            <a:avLst/>
          </a:prstGeom>
          <a:noFill/>
        </p:spPr>
        <p:txBody>
          <a:bodyPr wrap="square" rtlCol="0">
            <a:noAutofit/>
          </a:bodyPr>
          <a:lstStyle/>
          <a:p>
            <a:pPr>
              <a:lnSpc>
                <a:spcPct val="150000"/>
              </a:lnSpc>
            </a:pPr>
            <a:r>
              <a:rPr lang="zh-CN" altLang="en-US" sz="2000" b="1" dirty="0">
                <a:latin typeface="微软雅黑" panose="020B0503020204020204" charset="-122"/>
                <a:ea typeface="微软雅黑" panose="020B0503020204020204" charset="-122"/>
                <a:cs typeface="微软雅黑" panose="020B0503020204020204" charset="-122"/>
              </a:rPr>
              <a:t>通过多模态来实现对信号的分选。</a:t>
            </a:r>
            <a:endParaRPr lang="zh-CN" altLang="en-US" sz="2000" b="1" dirty="0">
              <a:latin typeface="微软雅黑" panose="020B0503020204020204" charset="-122"/>
              <a:ea typeface="微软雅黑" panose="020B0503020204020204" charset="-122"/>
              <a:cs typeface="微软雅黑" panose="020B0503020204020204" charset="-122"/>
            </a:endParaRPr>
          </a:p>
        </p:txBody>
      </p:sp>
      <p:pic>
        <p:nvPicPr>
          <p:cNvPr id="11" name="图片 10"/>
          <p:cNvPicPr>
            <a:picLocks noChangeAspect="1"/>
          </p:cNvPicPr>
          <p:nvPr/>
        </p:nvPicPr>
        <p:blipFill>
          <a:blip r:embed="rId4"/>
          <a:srcRect t="3119" b="3492"/>
          <a:stretch>
            <a:fillRect/>
          </a:stretch>
        </p:blipFill>
        <p:spPr>
          <a:xfrm>
            <a:off x="2732405" y="1634490"/>
            <a:ext cx="6022340" cy="4264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任务介绍</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186613" y="890958"/>
            <a:ext cx="6512768" cy="5530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rPr>
              <a:t>时间</a:t>
            </a:r>
            <a:r>
              <a:rPr lang="zh-CN" altLang="en-US" sz="2000" b="1" dirty="0">
                <a:latin typeface="微软雅黑" panose="020B0503020204020204" charset="-122"/>
                <a:ea typeface="微软雅黑" panose="020B0503020204020204" charset="-122"/>
              </a:rPr>
              <a:t>序列</a:t>
            </a:r>
            <a:endParaRPr lang="zh-CN" altLang="en-US" sz="2000" b="1" dirty="0">
              <a:latin typeface="微软雅黑" panose="020B0503020204020204" charset="-122"/>
              <a:ea typeface="微软雅黑" panose="020B0503020204020204" charset="-122"/>
            </a:endParaRPr>
          </a:p>
        </p:txBody>
      </p:sp>
      <p:pic>
        <p:nvPicPr>
          <p:cNvPr id="70" name="图片 69"/>
          <p:cNvPicPr>
            <a:picLocks noChangeAspect="1"/>
          </p:cNvPicPr>
          <p:nvPr/>
        </p:nvPicPr>
        <p:blipFill>
          <a:blip r:embed="rId4"/>
          <a:stretch>
            <a:fillRect/>
          </a:stretch>
        </p:blipFill>
        <p:spPr>
          <a:xfrm>
            <a:off x="394335" y="2306955"/>
            <a:ext cx="4315460" cy="3572510"/>
          </a:xfrm>
          <a:prstGeom prst="rect">
            <a:avLst/>
          </a:prstGeom>
        </p:spPr>
      </p:pic>
      <p:sp>
        <p:nvSpPr>
          <p:cNvPr id="9" name="文本框 8"/>
          <p:cNvSpPr txBox="1"/>
          <p:nvPr/>
        </p:nvSpPr>
        <p:spPr>
          <a:xfrm>
            <a:off x="4921250" y="3268345"/>
            <a:ext cx="5849620" cy="1481455"/>
          </a:xfrm>
          <a:prstGeom prst="rect">
            <a:avLst/>
          </a:prstGeom>
          <a:noFill/>
        </p:spPr>
        <p:txBody>
          <a:bodyPr wrap="square" rtlCol="0" anchor="t">
            <a:noAutofit/>
          </a:bodyPr>
          <a:p>
            <a:pPr indent="0">
              <a:lnSpc>
                <a:spcPct val="150000"/>
              </a:lnSpc>
              <a:buFont typeface="Wingdings" panose="05000000000000000000" pitchFamily="2" charset="2"/>
              <a:buNone/>
            </a:pPr>
            <a:r>
              <a:rPr lang="zh-CN" altLang="en-US" sz="2000" dirty="0">
                <a:solidFill>
                  <a:schemeClr val="tx1"/>
                </a:solidFill>
                <a:effectLst/>
                <a:latin typeface="微软雅黑" panose="020B0503020204020204" charset="-122"/>
                <a:ea typeface="微软雅黑" panose="020B0503020204020204" charset="-122"/>
                <a:sym typeface="+mn-ea"/>
              </a:rPr>
              <a:t>与其他模态不同，时间序列具有</a:t>
            </a:r>
            <a:r>
              <a:rPr lang="zh-CN" altLang="en-US" sz="2000" b="1">
                <a:solidFill>
                  <a:srgbClr val="FF0000"/>
                </a:solidFill>
                <a:latin typeface="微软雅黑" panose="020B0503020204020204" charset="-122"/>
                <a:ea typeface="微软雅黑" panose="020B0503020204020204" charset="-122"/>
                <a:sym typeface="+mn-ea"/>
              </a:rPr>
              <a:t>动态性</a:t>
            </a:r>
            <a:r>
              <a:rPr lang="zh-CN" altLang="en-US" sz="2000">
                <a:solidFill>
                  <a:schemeClr val="tx1"/>
                </a:solidFill>
                <a:latin typeface="微软雅黑" panose="020B0503020204020204" charset="-122"/>
                <a:ea typeface="微软雅黑" panose="020B0503020204020204" charset="-122"/>
                <a:sym typeface="+mn-ea"/>
              </a:rPr>
              <a:t>、</a:t>
            </a:r>
            <a:r>
              <a:rPr lang="zh-CN" altLang="en-US" sz="2000" b="1">
                <a:solidFill>
                  <a:srgbClr val="FF0000"/>
                </a:solidFill>
                <a:latin typeface="微软雅黑" panose="020B0503020204020204" charset="-122"/>
                <a:ea typeface="微软雅黑" panose="020B0503020204020204" charset="-122"/>
                <a:sym typeface="+mn-ea"/>
              </a:rPr>
              <a:t>非线性</a:t>
            </a:r>
            <a:r>
              <a:rPr lang="zh-CN" altLang="en-US" sz="2000">
                <a:solidFill>
                  <a:schemeClr val="tx1"/>
                </a:solidFill>
                <a:latin typeface="微软雅黑" panose="020B0503020204020204" charset="-122"/>
                <a:ea typeface="微软雅黑" panose="020B0503020204020204" charset="-122"/>
                <a:sym typeface="+mn-ea"/>
              </a:rPr>
              <a:t>、</a:t>
            </a:r>
            <a:r>
              <a:rPr lang="zh-CN" altLang="en-US" sz="2000" b="1">
                <a:solidFill>
                  <a:srgbClr val="FF0000"/>
                </a:solidFill>
                <a:latin typeface="微软雅黑" panose="020B0503020204020204" charset="-122"/>
                <a:ea typeface="微软雅黑" panose="020B0503020204020204" charset="-122"/>
                <a:sym typeface="+mn-ea"/>
              </a:rPr>
              <a:t>时间依赖性</a:t>
            </a:r>
            <a:r>
              <a:rPr lang="zh-CN" altLang="en-US" sz="2000">
                <a:solidFill>
                  <a:schemeClr val="tx1"/>
                </a:solidFill>
                <a:latin typeface="微软雅黑" panose="020B0503020204020204" charset="-122"/>
                <a:ea typeface="微软雅黑" panose="020B0503020204020204" charset="-122"/>
                <a:sym typeface="+mn-ea"/>
              </a:rPr>
              <a:t>与</a:t>
            </a:r>
            <a:r>
              <a:rPr lang="zh-CN" altLang="en-US" sz="2000" b="1">
                <a:solidFill>
                  <a:srgbClr val="FF0000"/>
                </a:solidFill>
                <a:latin typeface="微软雅黑" panose="020B0503020204020204" charset="-122"/>
                <a:ea typeface="微软雅黑" panose="020B0503020204020204" charset="-122"/>
                <a:sym typeface="+mn-ea"/>
              </a:rPr>
              <a:t>变量相关性</a:t>
            </a:r>
            <a:r>
              <a:rPr lang="zh-CN" altLang="en-US" sz="2000">
                <a:solidFill>
                  <a:schemeClr val="tx1"/>
                </a:solidFill>
                <a:latin typeface="微软雅黑" panose="020B0503020204020204" charset="-122"/>
                <a:ea typeface="微软雅黑" panose="020B0503020204020204" charset="-122"/>
                <a:sym typeface="+mn-ea"/>
              </a:rPr>
              <a:t>等特性，这就导致了其</a:t>
            </a:r>
            <a:r>
              <a:rPr lang="zh-CN" altLang="en-US" sz="2000" dirty="0">
                <a:solidFill>
                  <a:schemeClr val="tx1"/>
                </a:solidFill>
                <a:effectLst/>
                <a:latin typeface="微软雅黑" panose="020B0503020204020204" charset="-122"/>
                <a:ea typeface="微软雅黑" panose="020B0503020204020204" charset="-122"/>
                <a:sym typeface="+mn-ea"/>
              </a:rPr>
              <a:t>复杂性和动态性而面临独特的挑战。</a:t>
            </a:r>
            <a:endParaRPr lang="zh-CN" altLang="en-US" sz="2000" b="0" i="0">
              <a:solidFill>
                <a:schemeClr val="tx1"/>
              </a:solidFill>
              <a:latin typeface="Inter"/>
              <a:ea typeface="Inter"/>
            </a:endParaRPr>
          </a:p>
          <a:p>
            <a:pPr marL="285750" indent="-285750">
              <a:lnSpc>
                <a:spcPct val="150000"/>
              </a:lnSpc>
              <a:buFont typeface="Wingdings" panose="05000000000000000000" pitchFamily="2" charset="2"/>
              <a:buChar char="Ø"/>
            </a:pPr>
            <a:endParaRPr lang="zh-CN" altLang="en-US" sz="2000" b="0" i="0" dirty="0">
              <a:solidFill>
                <a:schemeClr val="tx1"/>
              </a:solidFill>
              <a:effectLst/>
              <a:latin typeface="Inter"/>
              <a:ea typeface="Inter"/>
              <a:sym typeface="+mn-ea"/>
            </a:endParaRPr>
          </a:p>
        </p:txBody>
      </p:sp>
      <p:sp>
        <p:nvSpPr>
          <p:cNvPr id="14" name="文本框 13"/>
          <p:cNvSpPr txBox="1"/>
          <p:nvPr/>
        </p:nvSpPr>
        <p:spPr>
          <a:xfrm>
            <a:off x="318770" y="1417955"/>
            <a:ext cx="5155565" cy="398780"/>
          </a:xfrm>
          <a:prstGeom prst="rect">
            <a:avLst/>
          </a:prstGeom>
        </p:spPr>
        <p:txBody>
          <a:bodyPr wrap="square">
            <a:spAutoFit/>
          </a:bodyPr>
          <a:p>
            <a:pPr marL="0" indent="0" algn="l"/>
            <a:r>
              <a:rPr lang="zh-CN" altLang="en-US" sz="2000" b="0" i="0">
                <a:solidFill>
                  <a:schemeClr val="tx1"/>
                </a:solidFill>
                <a:latin typeface="微软雅黑" panose="020B0503020204020204" charset="-122"/>
                <a:ea typeface="微软雅黑" panose="020B0503020204020204" charset="-122"/>
              </a:rPr>
              <a:t>按时间顺序排列的数据点序列，形式为：</a:t>
            </a:r>
            <a:endParaRPr lang="zh-CN" altLang="en-US" sz="2000" b="0" i="0">
              <a:solidFill>
                <a:schemeClr val="tx1"/>
              </a:solidFill>
              <a:latin typeface="微软雅黑" panose="020B0503020204020204" charset="-122"/>
              <a:ea typeface="微软雅黑" panose="020B0503020204020204" charset="-122"/>
            </a:endParaRPr>
          </a:p>
        </p:txBody>
      </p:sp>
      <p:pic>
        <p:nvPicPr>
          <p:cNvPr id="16" name="图片 15"/>
          <p:cNvPicPr>
            <a:picLocks noChangeAspect="1"/>
          </p:cNvPicPr>
          <p:nvPr/>
        </p:nvPicPr>
        <p:blipFill>
          <a:blip r:embed="rId5"/>
          <a:srcRect t="8065"/>
          <a:stretch>
            <a:fillRect/>
          </a:stretch>
        </p:blipFill>
        <p:spPr>
          <a:xfrm>
            <a:off x="4921250" y="1435735"/>
            <a:ext cx="4315460" cy="400050"/>
          </a:xfrm>
          <a:prstGeom prst="rect">
            <a:avLst/>
          </a:prstGeom>
        </p:spPr>
      </p:pic>
      <p:sp>
        <p:nvSpPr>
          <p:cNvPr id="17" name="文本框 16"/>
          <p:cNvSpPr txBox="1"/>
          <p:nvPr/>
        </p:nvSpPr>
        <p:spPr>
          <a:xfrm>
            <a:off x="9033510" y="1443990"/>
            <a:ext cx="3515360" cy="434340"/>
          </a:xfrm>
          <a:prstGeom prst="rect">
            <a:avLst/>
          </a:prstGeom>
        </p:spPr>
        <p:txBody>
          <a:bodyPr>
            <a:noAutofit/>
          </a:bodyPr>
          <a:p>
            <a:pPr marL="0" indent="0" algn="l"/>
            <a:r>
              <a:rPr lang="zh-CN" altLang="en-US" sz="2000" b="0" i="0">
                <a:solidFill>
                  <a:srgbClr val="404040"/>
                </a:solidFill>
                <a:latin typeface="微软雅黑" panose="020B0503020204020204" charset="-122"/>
                <a:ea typeface="微软雅黑" panose="020B0503020204020204" charset="-122"/>
                <a:cs typeface="微软雅黑" panose="020B0503020204020204" charset="-122"/>
              </a:rPr>
              <a:t>（</a:t>
            </a:r>
            <a:r>
              <a:rPr lang="en-US" altLang="zh-CN" sz="2000" b="0">
                <a:solidFill>
                  <a:srgbClr val="404040"/>
                </a:solidFill>
                <a:latin typeface="微软雅黑" panose="020B0503020204020204" charset="-122"/>
                <a:ea typeface="微软雅黑" panose="020B0503020204020204" charset="-122"/>
                <a:cs typeface="微软雅黑" panose="020B0503020204020204" charset="-122"/>
              </a:rPr>
              <a:t>T</a:t>
            </a:r>
            <a:r>
              <a:rPr lang="zh-CN" altLang="en-US" sz="2000" b="0" i="0">
                <a:solidFill>
                  <a:srgbClr val="404040"/>
                </a:solidFill>
                <a:latin typeface="微软雅黑" panose="020B0503020204020204" charset="-122"/>
                <a:ea typeface="微软雅黑" panose="020B0503020204020204" charset="-122"/>
                <a:cs typeface="微软雅黑" panose="020B0503020204020204" charset="-122"/>
              </a:rPr>
              <a:t>为时间步，</a:t>
            </a:r>
            <a:r>
              <a:rPr lang="en-US" altLang="zh-CN" sz="2000" b="0">
                <a:solidFill>
                  <a:srgbClr val="404040"/>
                </a:solidFill>
                <a:latin typeface="微软雅黑" panose="020B0503020204020204" charset="-122"/>
                <a:ea typeface="微软雅黑" panose="020B0503020204020204" charset="-122"/>
                <a:cs typeface="微软雅黑" panose="020B0503020204020204" charset="-122"/>
              </a:rPr>
              <a:t>C</a:t>
            </a:r>
            <a:r>
              <a:rPr lang="zh-CN" altLang="en-US" sz="2000" b="0" i="0">
                <a:solidFill>
                  <a:srgbClr val="404040"/>
                </a:solidFill>
                <a:latin typeface="微软雅黑" panose="020B0503020204020204" charset="-122"/>
                <a:ea typeface="微软雅黑" panose="020B0503020204020204" charset="-122"/>
                <a:cs typeface="微软雅黑" panose="020B0503020204020204" charset="-122"/>
              </a:rPr>
              <a:t>为变量数）</a:t>
            </a:r>
            <a:endParaRPr lang="zh-CN" altLang="en-US" sz="2000" b="0" i="0">
              <a:solidFill>
                <a:srgbClr val="404040"/>
              </a:solidFill>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343535" y="1835785"/>
            <a:ext cx="6096000" cy="398780"/>
          </a:xfrm>
          <a:prstGeom prst="rect">
            <a:avLst/>
          </a:prstGeom>
          <a:noFill/>
        </p:spPr>
        <p:txBody>
          <a:bodyPr wrap="square" rtlCol="0" anchor="t">
            <a:spAutoFit/>
          </a:bodyPr>
          <a:p>
            <a:r>
              <a:rPr lang="zh-CN" altLang="en-US" sz="2000">
                <a:solidFill>
                  <a:schemeClr val="tx1"/>
                </a:solidFill>
                <a:latin typeface="微软雅黑" panose="020B0503020204020204" charset="-122"/>
                <a:ea typeface="微软雅黑" panose="020B0503020204020204" charset="-122"/>
                <a:sym typeface="+mn-ea"/>
              </a:rPr>
              <a:t>其广泛存在于我们生活中不同领域中。</a:t>
            </a:r>
            <a:endParaRPr lang="zh-CN" altLang="en-US" sz="2000">
              <a:solidFill>
                <a:schemeClr val="tx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a:off x="519545" y="581892"/>
            <a:ext cx="11170227" cy="5777345"/>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350" b="0" i="0" u="none" strike="noStrike" kern="1200" cap="none" spc="0" normalizeH="0" baseline="0" noProof="0" dirty="0">
              <a:ln>
                <a:noFill/>
              </a:ln>
              <a:solidFill>
                <a:prstClr val="black"/>
              </a:solidFill>
              <a:effectLst/>
              <a:uLnTx/>
              <a:uFillTx/>
              <a:latin typeface="Microsoft YaHei Regular"/>
              <a:ea typeface="微软雅黑" panose="020B0503020204020204" charset="-122"/>
              <a:cs typeface="+mn-cs"/>
            </a:endParaRPr>
          </a:p>
        </p:txBody>
      </p:sp>
      <p:cxnSp>
        <p:nvCxnSpPr>
          <p:cNvPr id="75" name="直线连接符 4"/>
          <p:cNvCxnSpPr/>
          <p:nvPr/>
        </p:nvCxnSpPr>
        <p:spPr>
          <a:xfrm>
            <a:off x="4571160" y="4189051"/>
            <a:ext cx="57341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线连接符 207"/>
          <p:cNvCxnSpPr/>
          <p:nvPr/>
        </p:nvCxnSpPr>
        <p:spPr>
          <a:xfrm>
            <a:off x="4571160" y="4664180"/>
            <a:ext cx="57341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线连接符 12"/>
          <p:cNvCxnSpPr/>
          <p:nvPr/>
        </p:nvCxnSpPr>
        <p:spPr>
          <a:xfrm>
            <a:off x="3985111" y="2420939"/>
            <a:ext cx="0" cy="227014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1" name="图片 80"/>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990989" y="2059601"/>
            <a:ext cx="2857500" cy="2857500"/>
          </a:xfrm>
          <a:prstGeom prst="rect">
            <a:avLst/>
          </a:prstGeom>
        </p:spPr>
      </p:pic>
      <p:sp>
        <p:nvSpPr>
          <p:cNvPr id="13" name="文本框 12"/>
          <p:cNvSpPr txBox="1"/>
          <p:nvPr/>
        </p:nvSpPr>
        <p:spPr>
          <a:xfrm>
            <a:off x="5299331" y="2064226"/>
            <a:ext cx="5089714"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8800" b="1" i="1" u="none" strike="noStrike" kern="1200" cap="none" spc="0" normalizeH="0" baseline="0" noProof="0" dirty="0">
                <a:ln>
                  <a:noFill/>
                </a:ln>
                <a:gradFill>
                  <a:gsLst>
                    <a:gs pos="0">
                      <a:prstClr val="white">
                        <a:alpha val="43000"/>
                      </a:prstClr>
                    </a:gs>
                    <a:gs pos="100000">
                      <a:prstClr val="white">
                        <a:alpha val="0"/>
                      </a:prstClr>
                    </a:gs>
                  </a:gsLst>
                  <a:lin ang="5400000" scaled="1"/>
                </a:gradFill>
                <a:effectLst/>
                <a:uLnTx/>
                <a:uFillTx/>
                <a:latin typeface="微软雅黑" panose="020B0503020204020204" charset="-122"/>
                <a:ea typeface="微软雅黑" panose="020B0503020204020204" charset="-122"/>
                <a:cs typeface="+mn-cs"/>
              </a:rPr>
              <a:t>THANKS</a:t>
            </a:r>
            <a:endParaRPr kumimoji="1" lang="zh-CN" altLang="en-US" sz="8800" b="1" i="1" u="none" strike="noStrike" kern="1200" cap="none" spc="0" normalizeH="0" baseline="0" noProof="0" dirty="0">
              <a:ln>
                <a:noFill/>
              </a:ln>
              <a:gradFill>
                <a:gsLst>
                  <a:gs pos="0">
                    <a:prstClr val="white">
                      <a:alpha val="43000"/>
                    </a:prstClr>
                  </a:gs>
                  <a:gs pos="100000">
                    <a:prstClr val="white">
                      <a:alpha val="0"/>
                    </a:prstClr>
                  </a:gs>
                </a:gsLst>
                <a:lin ang="5400000" scaled="1"/>
              </a:gradFill>
              <a:effectLst/>
              <a:uLnTx/>
              <a:uFillTx/>
              <a:latin typeface="微软雅黑" panose="020B0503020204020204" charset="-122"/>
              <a:ea typeface="微软雅黑" panose="020B0503020204020204" charset="-122"/>
              <a:cs typeface="+mn-cs"/>
            </a:endParaRPr>
          </a:p>
        </p:txBody>
      </p:sp>
      <p:sp>
        <p:nvSpPr>
          <p:cNvPr id="14" name="文本框 13"/>
          <p:cNvSpPr txBox="1"/>
          <p:nvPr/>
        </p:nvSpPr>
        <p:spPr>
          <a:xfrm>
            <a:off x="4471097" y="2402942"/>
            <a:ext cx="5109091" cy="1714893"/>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96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rPr>
              <a:t>谢谢大家</a:t>
            </a:r>
            <a:endParaRPr kumimoji="1" lang="en-US" altLang="zh-CN" sz="9600" b="1" i="0" u="none" strike="noStrike" kern="1200" cap="none" spc="0" normalizeH="0" baseline="0" noProof="0" dirty="0">
              <a:ln>
                <a:noFill/>
              </a:ln>
              <a:solidFill>
                <a:srgbClr val="ED7D31"/>
              </a:solidFill>
              <a:effectLst/>
              <a:uLnTx/>
              <a:uFillTx/>
              <a:latin typeface="微软雅黑" panose="020B0503020204020204" charset="-122"/>
              <a:ea typeface="微软雅黑" panose="020B0503020204020204" charset="-122"/>
              <a:cs typeface="+mn-cs"/>
            </a:endParaRPr>
          </a:p>
        </p:txBody>
      </p:sp>
      <p:pic>
        <p:nvPicPr>
          <p:cNvPr id="15" name="图片 14"/>
          <p:cNvPicPr>
            <a:picLocks noChangeAspect="1"/>
          </p:cNvPicPr>
          <p:nvPr/>
        </p:nvPicPr>
        <p:blipFill rotWithShape="1">
          <a:blip r:embed="rId3">
            <a:biLevel thresh="25000"/>
            <a:extLst>
              <a:ext uri="{28A0092B-C50C-407E-A947-70E740481C1C}">
                <a14:useLocalDpi xmlns:a14="http://schemas.microsoft.com/office/drawing/2010/main" val="0"/>
              </a:ext>
            </a:extLst>
          </a:blip>
          <a:srcRect l="25602"/>
          <a:stretch>
            <a:fillRect/>
          </a:stretch>
        </p:blipFill>
        <p:spPr>
          <a:xfrm>
            <a:off x="898544" y="887168"/>
            <a:ext cx="2279311" cy="673670"/>
          </a:xfrm>
          <a:prstGeom prst="rect">
            <a:avLst/>
          </a:prstGeom>
        </p:spPr>
      </p:pic>
      <p:sp>
        <p:nvSpPr>
          <p:cNvPr id="16" name="副标题 2"/>
          <p:cNvSpPr txBox="1"/>
          <p:nvPr/>
        </p:nvSpPr>
        <p:spPr>
          <a:xfrm>
            <a:off x="2452443" y="5858895"/>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任务介绍</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186690" y="890905"/>
            <a:ext cx="11533505" cy="10147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mn-ea"/>
              </a:rPr>
              <a:t>时间序列任务：</a:t>
            </a:r>
            <a:r>
              <a:rPr lang="zh-CN" altLang="en-US" sz="2000" dirty="0">
                <a:latin typeface="+mn-ea"/>
              </a:rPr>
              <a:t>针对于</a:t>
            </a:r>
            <a:r>
              <a:rPr lang="zh-CN" altLang="en-US" sz="2000" b="0" i="0" dirty="0">
                <a:solidFill>
                  <a:srgbClr val="1A1A1A"/>
                </a:solidFill>
                <a:effectLst/>
                <a:latin typeface="Segoe UI" panose="020B0502040204020203" pitchFamily="34" charset="0"/>
              </a:rPr>
              <a:t>时间序列分析，可以分为预测 、插补 、分类 、和异常检测这几部分任务。这需要模型来揭示数据中的时间依赖关系和动态模式</a:t>
            </a:r>
            <a:endParaRPr lang="zh-CN" altLang="en-US" sz="2000" b="1" dirty="0">
              <a:latin typeface="+mn-ea"/>
              <a:ea typeface="+mn-ea"/>
            </a:endParaRPr>
          </a:p>
        </p:txBody>
      </p:sp>
      <p:pic>
        <p:nvPicPr>
          <p:cNvPr id="67" name="图片 66"/>
          <p:cNvPicPr>
            <a:picLocks noChangeAspect="1"/>
          </p:cNvPicPr>
          <p:nvPr/>
        </p:nvPicPr>
        <p:blipFill>
          <a:blip r:embed="rId4"/>
          <a:stretch>
            <a:fillRect/>
          </a:stretch>
        </p:blipFill>
        <p:spPr>
          <a:xfrm>
            <a:off x="7570470" y="1785620"/>
            <a:ext cx="4289425" cy="4465320"/>
          </a:xfrm>
          <a:prstGeom prst="rect">
            <a:avLst/>
          </a:prstGeom>
        </p:spPr>
      </p:pic>
      <p:sp>
        <p:nvSpPr>
          <p:cNvPr id="8" name="文本框 7"/>
          <p:cNvSpPr txBox="1"/>
          <p:nvPr/>
        </p:nvSpPr>
        <p:spPr>
          <a:xfrm>
            <a:off x="1443667" y="2092707"/>
            <a:ext cx="6127102" cy="645160"/>
          </a:xfrm>
          <a:prstGeom prst="rect">
            <a:avLst/>
          </a:prstGeom>
          <a:noFill/>
        </p:spPr>
        <p:txBody>
          <a:bodyPr wrap="square">
            <a:spAutoFit/>
          </a:bodyPr>
          <a:lstStyle/>
          <a:p>
            <a:r>
              <a:rPr lang="zh-CN" altLang="en-US" b="1" i="0" dirty="0">
                <a:solidFill>
                  <a:srgbClr val="FF0000"/>
                </a:solidFill>
                <a:effectLst/>
                <a:latin typeface="Segoe UI" panose="020B0502040204020203" pitchFamily="34" charset="0"/>
              </a:rPr>
              <a:t>预测：</a:t>
            </a:r>
            <a:r>
              <a:rPr lang="zh-CN" altLang="en-US" b="0" i="0" dirty="0">
                <a:solidFill>
                  <a:srgbClr val="1A1A1A"/>
                </a:solidFill>
                <a:effectLst/>
                <a:latin typeface="Segoe UI" panose="020B0502040204020203" pitchFamily="34" charset="0"/>
              </a:rPr>
              <a:t>通过捕获过去数据</a:t>
            </a:r>
            <a:r>
              <a:rPr lang="zh-CN" altLang="en-US" b="0" i="0" dirty="0">
                <a:solidFill>
                  <a:srgbClr val="1A1A1A"/>
                </a:solidFill>
                <a:effectLst/>
                <a:latin typeface="Segoe UI" panose="020B0502040204020203" pitchFamily="34" charset="0"/>
              </a:rPr>
              <a:t>，旨在预测输入序列的未来值或趋势。</a:t>
            </a:r>
            <a:endParaRPr lang="zh-CN" altLang="en-US" dirty="0"/>
          </a:p>
        </p:txBody>
      </p:sp>
      <p:sp>
        <p:nvSpPr>
          <p:cNvPr id="11" name="文本框 10"/>
          <p:cNvSpPr txBox="1"/>
          <p:nvPr/>
        </p:nvSpPr>
        <p:spPr>
          <a:xfrm>
            <a:off x="1443420" y="3338481"/>
            <a:ext cx="6127102" cy="368300"/>
          </a:xfrm>
          <a:prstGeom prst="rect">
            <a:avLst/>
          </a:prstGeom>
          <a:noFill/>
        </p:spPr>
        <p:txBody>
          <a:bodyPr wrap="square">
            <a:spAutoFit/>
          </a:bodyPr>
          <a:lstStyle/>
          <a:p>
            <a:r>
              <a:rPr lang="zh-CN" altLang="en-US" b="1" i="0" dirty="0">
                <a:solidFill>
                  <a:srgbClr val="FF0000"/>
                </a:solidFill>
                <a:effectLst/>
                <a:latin typeface="Segoe UI" panose="020B0502040204020203" pitchFamily="34" charset="0"/>
              </a:rPr>
              <a:t>插补：</a:t>
            </a:r>
            <a:r>
              <a:rPr lang="zh-CN" altLang="en-US" b="0" i="0" dirty="0">
                <a:solidFill>
                  <a:srgbClr val="1A1A1A"/>
                </a:solidFill>
                <a:effectLst/>
                <a:latin typeface="Segoe UI" panose="020B0502040204020203" pitchFamily="34" charset="0"/>
              </a:rPr>
              <a:t>侧重于使用可用的上下文信息重建缺失值。</a:t>
            </a:r>
            <a:endParaRPr lang="zh-CN" altLang="en-US" dirty="0"/>
          </a:p>
        </p:txBody>
      </p:sp>
      <p:sp>
        <p:nvSpPr>
          <p:cNvPr id="13" name="文本框 12"/>
          <p:cNvSpPr txBox="1"/>
          <p:nvPr/>
        </p:nvSpPr>
        <p:spPr>
          <a:xfrm>
            <a:off x="1443420" y="4621986"/>
            <a:ext cx="6127102" cy="645160"/>
          </a:xfrm>
          <a:prstGeom prst="rect">
            <a:avLst/>
          </a:prstGeom>
          <a:noFill/>
        </p:spPr>
        <p:txBody>
          <a:bodyPr wrap="square">
            <a:spAutoFit/>
          </a:bodyPr>
          <a:lstStyle/>
          <a:p>
            <a:r>
              <a:rPr lang="zh-CN" altLang="en-US" b="1" i="0" dirty="0">
                <a:solidFill>
                  <a:srgbClr val="FF0000"/>
                </a:solidFill>
                <a:effectLst/>
                <a:latin typeface="Segoe UI" panose="020B0502040204020203" pitchFamily="34" charset="0"/>
              </a:rPr>
              <a:t>异常检测：</a:t>
            </a:r>
            <a:r>
              <a:rPr lang="zh-CN" altLang="en-US" b="0" i="0" dirty="0">
                <a:solidFill>
                  <a:srgbClr val="1A1A1A"/>
                </a:solidFill>
                <a:effectLst/>
                <a:latin typeface="Segoe UI" panose="020B0502040204020203" pitchFamily="34" charset="0"/>
              </a:rPr>
              <a:t>通过对一段时间内的数据的</a:t>
            </a:r>
            <a:r>
              <a:rPr lang="zh-CN" altLang="en-US" b="0" i="0" dirty="0">
                <a:solidFill>
                  <a:srgbClr val="1A1A1A"/>
                </a:solidFill>
                <a:effectLst/>
                <a:latin typeface="Segoe UI" panose="020B0502040204020203" pitchFamily="34" charset="0"/>
              </a:rPr>
              <a:t>分析，识别异常的</a:t>
            </a:r>
            <a:r>
              <a:rPr lang="zh-CN" altLang="en-US" b="0" i="0" dirty="0">
                <a:solidFill>
                  <a:srgbClr val="1A1A1A"/>
                </a:solidFill>
                <a:effectLst/>
                <a:latin typeface="Segoe UI" panose="020B0502040204020203" pitchFamily="34" charset="0"/>
              </a:rPr>
              <a:t>数据。</a:t>
            </a:r>
            <a:endParaRPr lang="zh-CN" altLang="en-US" b="0" i="0" dirty="0">
              <a:solidFill>
                <a:srgbClr val="1A1A1A"/>
              </a:solidFill>
              <a:effectLst/>
              <a:latin typeface="Segoe UI" panose="020B0502040204020203" pitchFamily="34" charset="0"/>
            </a:endParaRPr>
          </a:p>
        </p:txBody>
      </p:sp>
      <p:sp>
        <p:nvSpPr>
          <p:cNvPr id="15" name="文本框 14"/>
          <p:cNvSpPr txBox="1"/>
          <p:nvPr/>
        </p:nvSpPr>
        <p:spPr>
          <a:xfrm>
            <a:off x="1443667" y="5670727"/>
            <a:ext cx="6127102" cy="368300"/>
          </a:xfrm>
          <a:prstGeom prst="rect">
            <a:avLst/>
          </a:prstGeom>
          <a:noFill/>
        </p:spPr>
        <p:txBody>
          <a:bodyPr wrap="square">
            <a:spAutoFit/>
          </a:bodyPr>
          <a:lstStyle/>
          <a:p>
            <a:r>
              <a:rPr lang="zh-CN" altLang="en-US" b="1" i="0" dirty="0">
                <a:solidFill>
                  <a:srgbClr val="FF0000"/>
                </a:solidFill>
                <a:effectLst/>
                <a:latin typeface="Segoe UI" panose="020B0502040204020203" pitchFamily="34" charset="0"/>
              </a:rPr>
              <a:t>分类：</a:t>
            </a:r>
            <a:r>
              <a:rPr lang="zh-CN" altLang="en-US" b="0" i="0" dirty="0">
                <a:solidFill>
                  <a:srgbClr val="1A1A1A"/>
                </a:solidFill>
                <a:effectLst/>
                <a:latin typeface="Segoe UI" panose="020B0502040204020203" pitchFamily="34" charset="0"/>
              </a:rPr>
              <a:t>根据</a:t>
            </a:r>
            <a:r>
              <a:rPr lang="zh-CN" altLang="en-US" b="0" i="0" dirty="0">
                <a:solidFill>
                  <a:srgbClr val="1A1A1A"/>
                </a:solidFill>
                <a:effectLst/>
                <a:latin typeface="Segoe UI" panose="020B0502040204020203" pitchFamily="34" charset="0"/>
              </a:rPr>
              <a:t>数据特征，为给定的时间序列分配标签或类别</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0528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常用方法</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2" name="文本框 1"/>
          <p:cNvSpPr txBox="1"/>
          <p:nvPr/>
        </p:nvSpPr>
        <p:spPr>
          <a:xfrm>
            <a:off x="186690" y="890905"/>
            <a:ext cx="9745345" cy="587375"/>
          </a:xfrm>
          <a:prstGeom prst="rect">
            <a:avLst/>
          </a:prstGeom>
          <a:noFill/>
        </p:spPr>
        <p:txBody>
          <a:bodyPr wrap="square" rtlCol="0">
            <a:noAutofit/>
          </a:bodyPr>
          <a:lstStyle/>
          <a:p>
            <a:pPr marL="285750" lvl="0" indent="-285750">
              <a:lnSpc>
                <a:spcPct val="1500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rPr>
              <a:t>针对时间序列的分析方法：</a:t>
            </a:r>
            <a:r>
              <a:rPr lang="zh-CN" altLang="en-US" sz="2000" b="1" dirty="0">
                <a:latin typeface="微软雅黑" panose="020B0503020204020204" charset="-122"/>
                <a:ea typeface="微软雅黑" panose="020B0503020204020204" charset="-122"/>
                <a:sym typeface="+mn-ea"/>
              </a:rPr>
              <a:t>包括平稳化，信号变化等，分解等。</a:t>
            </a:r>
            <a:endParaRPr lang="zh-CN" altLang="en-US" sz="2000" b="1"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Ø"/>
            </a:pPr>
            <a:endParaRPr lang="zh-CN" altLang="en-US" sz="2000" b="1" dirty="0">
              <a:latin typeface="微软雅黑" panose="020B0503020204020204" charset="-122"/>
              <a:ea typeface="微软雅黑" panose="020B0503020204020204" charset="-122"/>
            </a:endParaRPr>
          </a:p>
        </p:txBody>
      </p:sp>
      <p:sp>
        <p:nvSpPr>
          <p:cNvPr id="7" name="文本框 6"/>
          <p:cNvSpPr txBox="1"/>
          <p:nvPr/>
        </p:nvSpPr>
        <p:spPr>
          <a:xfrm>
            <a:off x="375920" y="1584325"/>
            <a:ext cx="11483975" cy="706755"/>
          </a:xfrm>
          <a:prstGeom prst="rect">
            <a:avLst/>
          </a:prstGeom>
        </p:spPr>
        <p:txBody>
          <a:bodyPr wrap="square">
            <a:spAutoFit/>
          </a:bodyPr>
          <a:p>
            <a:pPr marL="0" indent="0"/>
            <a:r>
              <a:rPr lang="zh-CN" altLang="en-US" sz="2000" b="1" i="0">
                <a:solidFill>
                  <a:srgbClr val="FF0000"/>
                </a:solidFill>
                <a:latin typeface="微软雅黑" panose="020B0503020204020204" charset="-122"/>
                <a:ea typeface="微软雅黑" panose="020B0503020204020204" charset="-122"/>
                <a:cs typeface="微软雅黑" panose="020B0503020204020204" charset="-122"/>
              </a:rPr>
              <a:t>平稳化：</a:t>
            </a:r>
            <a:r>
              <a:rPr lang="zh-CN" altLang="en-US" sz="2000" i="0">
                <a:solidFill>
                  <a:schemeClr val="tx1"/>
                </a:solidFill>
                <a:latin typeface="微软雅黑" panose="020B0503020204020204" charset="-122"/>
                <a:ea typeface="微软雅黑" panose="020B0503020204020204" charset="-122"/>
                <a:cs typeface="微软雅黑" panose="020B0503020204020204" charset="-122"/>
              </a:rPr>
              <a:t>根据</a:t>
            </a:r>
            <a:r>
              <a:rPr lang="zh-CN" altLang="en-US" sz="2000" dirty="0">
                <a:effectLst/>
                <a:latin typeface="微软雅黑" panose="020B0503020204020204" charset="-122"/>
                <a:ea typeface="微软雅黑" panose="020B0503020204020204" charset="-122"/>
                <a:cs typeface="微软雅黑" panose="020B0503020204020204" charset="-122"/>
                <a:sym typeface="+mn-ea"/>
              </a:rPr>
              <a:t>时间序列统计特性不随时间变化这个特</a:t>
            </a:r>
            <a:r>
              <a:rPr lang="zh-CN" altLang="en-US" sz="2000" dirty="0">
                <a:effectLst/>
                <a:latin typeface="微软雅黑" panose="020B0503020204020204" charset="-122"/>
                <a:ea typeface="微软雅黑" panose="020B0503020204020204" charset="-122"/>
                <a:cs typeface="微软雅黑" panose="020B0503020204020204" charset="-122"/>
                <a:sym typeface="+mn-ea"/>
              </a:rPr>
              <a:t>点，这简化了统计分析，并使其更容易捕获一个时间序列内的潜在模式和行为</a:t>
            </a:r>
            <a:r>
              <a:rPr lang="zh-CN" altLang="en-US" sz="2000">
                <a:solidFill>
                  <a:srgbClr val="404040"/>
                </a:solidFill>
                <a:latin typeface="微软雅黑" panose="020B0503020204020204" charset="-122"/>
                <a:ea typeface="微软雅黑" panose="020B0503020204020204" charset="-122"/>
                <a:cs typeface="微软雅黑" panose="020B0503020204020204" charset="-122"/>
                <a:sym typeface="+mn-ea"/>
              </a:rPr>
              <a:t>。</a:t>
            </a:r>
            <a:endParaRPr lang="zh-CN" altLang="en-US" sz="2000" i="0">
              <a:solidFill>
                <a:srgbClr val="404040"/>
              </a:solidFill>
              <a:latin typeface="微软雅黑" panose="020B0503020204020204" charset="-122"/>
              <a:ea typeface="微软雅黑" panose="020B0503020204020204" charset="-122"/>
              <a:cs typeface="微软雅黑" panose="020B0503020204020204" charset="-122"/>
            </a:endParaRPr>
          </a:p>
        </p:txBody>
      </p:sp>
      <p:pic>
        <p:nvPicPr>
          <p:cNvPr id="19" name="图片 18"/>
          <p:cNvPicPr>
            <a:picLocks noChangeAspect="1"/>
          </p:cNvPicPr>
          <p:nvPr/>
        </p:nvPicPr>
        <p:blipFill>
          <a:blip r:embed="rId4"/>
          <a:stretch>
            <a:fillRect/>
          </a:stretch>
        </p:blipFill>
        <p:spPr>
          <a:xfrm>
            <a:off x="467995" y="3160395"/>
            <a:ext cx="6416040" cy="1516380"/>
          </a:xfrm>
          <a:prstGeom prst="rect">
            <a:avLst/>
          </a:prstGeom>
        </p:spPr>
      </p:pic>
      <p:sp>
        <p:nvSpPr>
          <p:cNvPr id="20" name="文本框 19"/>
          <p:cNvSpPr txBox="1"/>
          <p:nvPr/>
        </p:nvSpPr>
        <p:spPr>
          <a:xfrm>
            <a:off x="375920" y="4968240"/>
            <a:ext cx="11575415" cy="706755"/>
          </a:xfrm>
          <a:prstGeom prst="rect">
            <a:avLst/>
          </a:prstGeom>
          <a:noFill/>
        </p:spPr>
        <p:txBody>
          <a:bodyPr wrap="square" rtlCol="0" anchor="t">
            <a:spAutoFit/>
          </a:bodyPr>
          <a:p>
            <a:pPr marL="0" indent="0"/>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信号变化：</a:t>
            </a:r>
            <a:r>
              <a:rPr lang="zh-CN" altLang="en-US" sz="2000" dirty="0">
                <a:effectLst/>
                <a:latin typeface="微软雅黑" panose="020B0503020204020204" charset="-122"/>
                <a:ea typeface="微软雅黑" panose="020B0503020204020204" charset="-122"/>
                <a:cs typeface="微软雅黑" panose="020B0503020204020204" charset="-122"/>
                <a:sym typeface="+mn-ea"/>
              </a:rPr>
              <a:t>转换至频域（</a:t>
            </a:r>
            <a:r>
              <a:rPr lang="en-US" altLang="zh-CN" sz="2000" dirty="0">
                <a:effectLst/>
                <a:latin typeface="微软雅黑" panose="020B0503020204020204" charset="-122"/>
                <a:ea typeface="微软雅黑" panose="020B0503020204020204" charset="-122"/>
                <a:cs typeface="微软雅黑" panose="020B0503020204020204" charset="-122"/>
                <a:sym typeface="+mn-ea"/>
              </a:rPr>
              <a:t>FFT</a:t>
            </a:r>
            <a:r>
              <a:rPr lang="zh-CN" altLang="en-US" sz="2000" dirty="0">
                <a:effectLst/>
                <a:latin typeface="微软雅黑" panose="020B0503020204020204" charset="-122"/>
                <a:ea typeface="微软雅黑" panose="020B0503020204020204" charset="-122"/>
                <a:cs typeface="微软雅黑" panose="020B0503020204020204" charset="-122"/>
                <a:sym typeface="+mn-ea"/>
              </a:rPr>
              <a:t>）去捕获</a:t>
            </a:r>
            <a:r>
              <a:rPr lang="zh-CN" altLang="en-US" sz="2000">
                <a:latin typeface="微软雅黑" panose="020B0503020204020204" charset="-122"/>
                <a:ea typeface="微软雅黑" panose="020B0503020204020204" charset="-122"/>
                <a:sym typeface="+mn-ea"/>
              </a:rPr>
              <a:t>振幅和相位的信息</a:t>
            </a:r>
            <a:r>
              <a:rPr lang="zh-CN" altLang="en-US" sz="2000" dirty="0">
                <a:effectLst/>
                <a:latin typeface="微软雅黑" panose="020B0503020204020204" charset="-122"/>
                <a:ea typeface="微软雅黑" panose="020B0503020204020204" charset="-122"/>
                <a:cs typeface="微软雅黑" panose="020B0503020204020204" charset="-122"/>
                <a:sym typeface="+mn-ea"/>
              </a:rPr>
              <a:t>，时频域（</a:t>
            </a:r>
            <a:r>
              <a:rPr lang="en-US" altLang="zh-CN" sz="2000" dirty="0">
                <a:effectLst/>
                <a:latin typeface="微软雅黑" panose="020B0503020204020204" charset="-122"/>
                <a:ea typeface="微软雅黑" panose="020B0503020204020204" charset="-122"/>
                <a:cs typeface="微软雅黑" panose="020B0503020204020204" charset="-122"/>
                <a:sym typeface="+mn-ea"/>
              </a:rPr>
              <a:t>STFT</a:t>
            </a:r>
            <a:r>
              <a:rPr lang="zh-CN" altLang="en-US" sz="2000" dirty="0">
                <a:effectLst/>
                <a:latin typeface="微软雅黑" panose="020B0503020204020204" charset="-122"/>
                <a:ea typeface="微软雅黑" panose="020B0503020204020204" charset="-122"/>
                <a:cs typeface="微软雅黑" panose="020B0503020204020204" charset="-122"/>
                <a:sym typeface="+mn-ea"/>
              </a:rPr>
              <a:t>变化）去捕</a:t>
            </a:r>
            <a:r>
              <a:rPr lang="zh-CN" altLang="en-US" sz="2000">
                <a:latin typeface="微软雅黑" panose="020B0503020204020204" charset="-122"/>
                <a:ea typeface="微软雅黑" panose="020B0503020204020204" charset="-122"/>
                <a:sym typeface="+mn-ea"/>
              </a:rPr>
              <a:t>获得信号</a:t>
            </a:r>
            <a:r>
              <a:rPr lang="zh-CN" altLang="en-US" sz="2000">
                <a:latin typeface="微软雅黑" panose="020B0503020204020204" charset="-122"/>
                <a:ea typeface="微软雅黑" panose="020B0503020204020204" charset="-122"/>
                <a:sym typeface="+mn-ea"/>
              </a:rPr>
              <a:t>的能量信息</a:t>
            </a:r>
            <a:r>
              <a:rPr lang="zh-CN" altLang="en-US" sz="2000" dirty="0">
                <a:effectLst/>
                <a:latin typeface="微软雅黑" panose="020B0503020204020204" charset="-122"/>
                <a:ea typeface="微软雅黑" panose="020B0503020204020204" charset="-122"/>
                <a:cs typeface="微软雅黑" panose="020B0503020204020204" charset="-122"/>
                <a:sym typeface="+mn-ea"/>
              </a:rPr>
              <a:t>。</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375920" y="2470150"/>
            <a:ext cx="11031855" cy="398780"/>
          </a:xfrm>
          <a:prstGeom prst="rect">
            <a:avLst/>
          </a:prstGeom>
          <a:noFill/>
        </p:spPr>
        <p:txBody>
          <a:bodyPr wrap="square" rtlCol="0">
            <a:spAutoFit/>
          </a:bodyPr>
          <a:p>
            <a:r>
              <a:rPr lang="zh-CN" altLang="en-US" sz="2000">
                <a:latin typeface="微软雅黑" panose="020B0503020204020204" charset="-122"/>
                <a:ea typeface="微软雅黑" panose="020B0503020204020204" charset="-122"/>
              </a:rPr>
              <a:t>可以对输入标准化，然后再还原，使模型能够更好地处理非平稳时间序列数据。</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0528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常用方法</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2" name="文本框 1"/>
          <p:cNvSpPr txBox="1"/>
          <p:nvPr/>
        </p:nvSpPr>
        <p:spPr>
          <a:xfrm>
            <a:off x="154862" y="875718"/>
            <a:ext cx="9745327" cy="5530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微软雅黑" panose="020B0503020204020204" charset="-122"/>
                <a:ea typeface="微软雅黑" panose="020B0503020204020204" charset="-122"/>
                <a:cs typeface="微软雅黑" panose="020B0503020204020204" charset="-122"/>
              </a:rPr>
              <a:t>分解</a:t>
            </a:r>
            <a:r>
              <a:rPr lang="en-US" altLang="zh-CN" sz="2000" b="1" dirty="0">
                <a:latin typeface="微软雅黑" panose="020B0503020204020204" charset="-122"/>
                <a:ea typeface="微软雅黑" panose="020B0503020204020204" charset="-122"/>
                <a:cs typeface="微软雅黑" panose="020B0503020204020204" charset="-122"/>
              </a:rPr>
              <a:t>: </a:t>
            </a:r>
            <a:r>
              <a:rPr lang="zh-CN" altLang="en-US" sz="2000" b="1" dirty="0">
                <a:latin typeface="微软雅黑" panose="020B0503020204020204" charset="-122"/>
                <a:ea typeface="微软雅黑" panose="020B0503020204020204" charset="-122"/>
                <a:cs typeface="微软雅黑" panose="020B0503020204020204" charset="-122"/>
              </a:rPr>
              <a:t>趋势性，季节性分解，基</a:t>
            </a:r>
            <a:r>
              <a:rPr lang="zh-CN" altLang="en-US" sz="2000" b="1" dirty="0">
                <a:latin typeface="微软雅黑" panose="020B0503020204020204" charset="-122"/>
                <a:ea typeface="微软雅黑" panose="020B0503020204020204" charset="-122"/>
                <a:cs typeface="微软雅黑" panose="020B0503020204020204" charset="-122"/>
              </a:rPr>
              <a:t>扩展，矩阵分解。</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389255" y="1428750"/>
            <a:ext cx="10730230" cy="398780"/>
          </a:xfrm>
          <a:prstGeom prst="rect">
            <a:avLst/>
          </a:prstGeom>
          <a:noFill/>
        </p:spPr>
        <p:txBody>
          <a:bodyPr wrap="square">
            <a:spAutoFit/>
          </a:bodyPr>
          <a:lstStyle/>
          <a:p>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趋势性和季节性分解：</a:t>
            </a:r>
            <a:r>
              <a:rPr lang="zh-CN" altLang="en-US" sz="2000" b="0" i="0" dirty="0">
                <a:effectLst/>
                <a:latin typeface="微软雅黑" panose="020B0503020204020204" charset="-122"/>
                <a:ea typeface="微软雅黑" panose="020B0503020204020204" charset="-122"/>
              </a:rPr>
              <a:t>将时间序列分解为趋势、季节性、周期性和不规则成分。</a:t>
            </a:r>
            <a:endParaRPr lang="zh-CN" altLang="en-US" sz="2000"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8" name="文本框 7"/>
              <p:cNvSpPr txBox="1"/>
              <p:nvPr/>
            </p:nvSpPr>
            <p:spPr>
              <a:xfrm>
                <a:off x="389107" y="1938325"/>
                <a:ext cx="2140559"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389107" y="1938325"/>
                <a:ext cx="2140559" cy="276999"/>
              </a:xfrm>
              <a:prstGeom prst="rect">
                <a:avLst/>
              </a:prstGeom>
              <a:blipFill rotWithShape="1">
                <a:blip r:embed="rId4"/>
                <a:stretch>
                  <a:fillRect l="-23" t="-110" r="22" b="160"/>
                </a:stretch>
              </a:blipFill>
            </p:spPr>
            <p:txBody>
              <a:bodyPr/>
              <a:lstStyle/>
              <a:p>
                <a:r>
                  <a:rPr lang="zh-CN" altLang="en-US">
                    <a:noFill/>
                  </a:rPr>
                  <a:t> </a:t>
                </a:r>
              </a:p>
            </p:txBody>
          </p:sp>
        </mc:Fallback>
      </mc:AlternateContent>
      <p:sp>
        <p:nvSpPr>
          <p:cNvPr id="12" name="文本框 11"/>
          <p:cNvSpPr txBox="1"/>
          <p:nvPr/>
        </p:nvSpPr>
        <p:spPr>
          <a:xfrm>
            <a:off x="389107" y="2312447"/>
            <a:ext cx="6128424" cy="398780"/>
          </a:xfrm>
          <a:prstGeom prst="rect">
            <a:avLst/>
          </a:prstGeom>
          <a:noFill/>
        </p:spPr>
        <p:txBody>
          <a:bodyPr wrap="square">
            <a:spAutoFit/>
          </a:bodyPr>
          <a:lstStyle/>
          <a:p>
            <a:r>
              <a:rPr lang="zh-CN" altLang="en-US" sz="2000" b="0" i="0" dirty="0">
                <a:solidFill>
                  <a:srgbClr val="1A1A1A"/>
                </a:solidFill>
                <a:effectLst/>
                <a:latin typeface="微软雅黑" panose="020B0503020204020204" charset="-122"/>
                <a:ea typeface="微软雅黑" panose="020B0503020204020204" charset="-122"/>
                <a:cs typeface="微软雅黑" panose="020B0503020204020204" charset="-122"/>
              </a:rPr>
              <a:t>趋势</a:t>
            </a:r>
            <a:r>
              <a:rPr lang="en-US" altLang="zh-CN" sz="2000" b="0" i="0" dirty="0">
                <a:solidFill>
                  <a:srgbClr val="1A1A1A"/>
                </a:solidFill>
                <a:effectLst/>
                <a:latin typeface="微软雅黑" panose="020B0503020204020204" charset="-122"/>
                <a:ea typeface="微软雅黑" panose="020B0503020204020204" charset="-122"/>
                <a:cs typeface="微软雅黑" panose="020B0503020204020204" charset="-122"/>
              </a:rPr>
              <a:t>-</a:t>
            </a:r>
            <a:r>
              <a:rPr lang="zh-CN" altLang="en-US" sz="2000" b="0" i="0" dirty="0">
                <a:solidFill>
                  <a:srgbClr val="1A1A1A"/>
                </a:solidFill>
                <a:effectLst/>
                <a:latin typeface="微软雅黑" panose="020B0503020204020204" charset="-122"/>
                <a:ea typeface="微软雅黑" panose="020B0503020204020204" charset="-122"/>
                <a:cs typeface="微软雅黑" panose="020B0503020204020204" charset="-122"/>
              </a:rPr>
              <a:t>季节性分解可以通过：</a:t>
            </a:r>
            <a:endParaRPr lang="zh-CN" altLang="en-US" sz="2000" dirty="0">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mc:Choice xmlns:a14="http://schemas.microsoft.com/office/drawing/2010/main" Requires="a14">
          <p:sp>
            <p:nvSpPr>
              <p:cNvPr id="13" name="文本框 12"/>
              <p:cNvSpPr txBox="1"/>
              <p:nvPr/>
            </p:nvSpPr>
            <p:spPr>
              <a:xfrm>
                <a:off x="3696822" y="2403019"/>
                <a:ext cx="293830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𝐴𝑣𝑔𝑃𝑜𝑜𝑙</m:t>
                      </m:r>
                      <m:r>
                        <a:rPr lang="en-US" altLang="zh-CN" b="0" i="1" smtClean="0">
                          <a:latin typeface="Cambria Math" panose="02040503050406030204" pitchFamily="18" charset="0"/>
                        </a:rPr>
                        <m:t>(</m:t>
                      </m:r>
                      <m:r>
                        <a:rPr lang="en-US" altLang="zh-CN" b="0" i="1" smtClean="0">
                          <a:latin typeface="Cambria Math" panose="02040503050406030204" pitchFamily="18" charset="0"/>
                        </a:rPr>
                        <m:t>𝑃𝑎𝑑𝑑𝑖𝑛𝑔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3696822" y="2403019"/>
                <a:ext cx="2938305" cy="276999"/>
              </a:xfrm>
              <a:prstGeom prst="rect">
                <a:avLst/>
              </a:prstGeom>
              <a:blipFill rotWithShape="1">
                <a:blip r:embed="rId5"/>
                <a:stretch>
                  <a:fillRect l="-17" t="-65" r="-1512" b="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7036287" y="2402897"/>
                <a:ext cx="140108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𝑇</m:t>
                          </m:r>
                        </m:sub>
                      </m:sSub>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7036287" y="2402897"/>
                <a:ext cx="1401088" cy="276999"/>
              </a:xfrm>
              <a:prstGeom prst="rect">
                <a:avLst/>
              </a:prstGeom>
              <a:blipFill rotWithShape="1">
                <a:blip r:embed="rId6"/>
                <a:stretch>
                  <a:fillRect l="-35" t="-21" r="-4432" b="71"/>
                </a:stretch>
              </a:blipFill>
            </p:spPr>
            <p:txBody>
              <a:bodyPr/>
              <a:lstStyle/>
              <a:p>
                <a:r>
                  <a:rPr lang="zh-CN" altLang="en-US">
                    <a:noFill/>
                  </a:rPr>
                  <a:t> </a:t>
                </a:r>
              </a:p>
            </p:txBody>
          </p:sp>
        </mc:Fallback>
      </mc:AlternateContent>
      <p:pic>
        <p:nvPicPr>
          <p:cNvPr id="21" name="图片 20"/>
          <p:cNvPicPr>
            <a:picLocks noChangeAspect="1"/>
          </p:cNvPicPr>
          <p:nvPr/>
        </p:nvPicPr>
        <p:blipFill>
          <a:blip r:embed="rId7"/>
          <a:stretch>
            <a:fillRect/>
          </a:stretch>
        </p:blipFill>
        <p:spPr>
          <a:xfrm>
            <a:off x="7295515" y="3840480"/>
            <a:ext cx="4747260" cy="1628775"/>
          </a:xfrm>
          <a:prstGeom prst="rect">
            <a:avLst/>
          </a:prstGeom>
        </p:spPr>
      </p:pic>
      <p:sp>
        <p:nvSpPr>
          <p:cNvPr id="6" name="文本框 5"/>
          <p:cNvSpPr txBox="1"/>
          <p:nvPr/>
        </p:nvSpPr>
        <p:spPr>
          <a:xfrm>
            <a:off x="389255" y="2867025"/>
            <a:ext cx="11470640" cy="706755"/>
          </a:xfrm>
          <a:prstGeom prst="rect">
            <a:avLst/>
          </a:prstGeom>
          <a:noFill/>
        </p:spPr>
        <p:txBody>
          <a:bodyPr wrap="square" rtlCol="0" anchor="t">
            <a:spAutoFit/>
          </a:bodyPr>
          <a:p>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基扩展：</a:t>
            </a:r>
            <a:r>
              <a:rPr lang="zh-CN" altLang="en-US" sz="2000" dirty="0">
                <a:effectLst/>
                <a:latin typeface="微软雅黑" panose="020B0503020204020204" charset="-122"/>
                <a:ea typeface="微软雅黑" panose="020B0503020204020204" charset="-122"/>
                <a:cs typeface="微软雅黑" panose="020B0503020204020204" charset="-122"/>
                <a:sym typeface="+mn-ea"/>
              </a:rPr>
              <a:t>是一种通过预定义</a:t>
            </a:r>
            <a:r>
              <a:rPr lang="zh-CN" altLang="en-US" sz="2000" b="1" dirty="0">
                <a:effectLst/>
                <a:latin typeface="微软雅黑" panose="020B0503020204020204" charset="-122"/>
                <a:ea typeface="微软雅黑" panose="020B0503020204020204" charset="-122"/>
                <a:cs typeface="微软雅黑" panose="020B0503020204020204" charset="-122"/>
                <a:sym typeface="+mn-ea"/>
              </a:rPr>
              <a:t>基函数</a:t>
            </a:r>
            <a:r>
              <a:rPr lang="zh-CN" altLang="en-US" sz="2000" dirty="0">
                <a:effectLst/>
                <a:latin typeface="微软雅黑" panose="020B0503020204020204" charset="-122"/>
                <a:ea typeface="微软雅黑" panose="020B0503020204020204" charset="-122"/>
                <a:cs typeface="微软雅黑" panose="020B0503020204020204" charset="-122"/>
                <a:sym typeface="+mn-ea"/>
              </a:rPr>
              <a:t>的线性组合来表示时间序列的方法，核心目标是捕捉</a:t>
            </a:r>
            <a:r>
              <a:rPr lang="zh-CN" altLang="en-US" sz="2000" b="1" dirty="0">
                <a:effectLst/>
                <a:latin typeface="微软雅黑" panose="020B0503020204020204" charset="-122"/>
                <a:ea typeface="微软雅黑" panose="020B0503020204020204" charset="-122"/>
                <a:cs typeface="微软雅黑" panose="020B0503020204020204" charset="-122"/>
                <a:sym typeface="+mn-ea"/>
              </a:rPr>
              <a:t>复杂非线性模式</a:t>
            </a:r>
            <a:r>
              <a:rPr lang="zh-CN" altLang="en-US" sz="2000" dirty="0">
                <a:effectLst/>
                <a:latin typeface="微软雅黑" panose="020B0503020204020204" charset="-122"/>
                <a:ea typeface="微软雅黑" panose="020B0503020204020204" charset="-122"/>
                <a:cs typeface="微软雅黑" panose="020B0503020204020204" charset="-122"/>
                <a:sym typeface="+mn-ea"/>
              </a:rPr>
              <a:t>并</a:t>
            </a:r>
            <a:r>
              <a:rPr lang="zh-CN" altLang="en-US" sz="2000" b="1" dirty="0">
                <a:effectLst/>
                <a:latin typeface="微软雅黑" panose="020B0503020204020204" charset="-122"/>
                <a:ea typeface="微软雅黑" panose="020B0503020204020204" charset="-122"/>
                <a:cs typeface="微软雅黑" panose="020B0503020204020204" charset="-122"/>
                <a:sym typeface="+mn-ea"/>
              </a:rPr>
              <a:t>增强模型的可解释性</a:t>
            </a:r>
            <a:r>
              <a:rPr lang="zh-CN" altLang="en-US" sz="2000" dirty="0">
                <a:effectLst/>
                <a:latin typeface="微软雅黑" panose="020B0503020204020204" charset="-122"/>
                <a:ea typeface="微软雅黑" panose="020B0503020204020204" charset="-122"/>
                <a:cs typeface="微软雅黑" panose="020B0503020204020204" charset="-122"/>
                <a:sym typeface="+mn-ea"/>
              </a:rPr>
              <a:t>，</a:t>
            </a:r>
            <a:r>
              <a:rPr lang="zh-CN" altLang="en-US" sz="2000" dirty="0">
                <a:effectLst/>
                <a:latin typeface="微软雅黑" panose="020B0503020204020204" charset="-122"/>
                <a:ea typeface="微软雅黑" panose="020B0503020204020204" charset="-122"/>
                <a:cs typeface="微软雅黑" panose="020B0503020204020204" charset="-122"/>
                <a:sym typeface="+mn-ea"/>
              </a:rPr>
              <a:t>尤其适用于需显式建模趋势、周期的场景。</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389255" y="4225290"/>
            <a:ext cx="7040880" cy="1322070"/>
          </a:xfrm>
          <a:prstGeom prst="rect">
            <a:avLst/>
          </a:prstGeom>
          <a:noFill/>
        </p:spPr>
        <p:txBody>
          <a:bodyPr wrap="square" rtlCol="0" anchor="t">
            <a:spAutoFit/>
          </a:bodyPr>
          <a:p>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矩阵分解：</a:t>
            </a:r>
            <a:r>
              <a:rPr lang="zh-CN" altLang="en-US" sz="2000" dirty="0">
                <a:effectLst/>
                <a:latin typeface="微软雅黑" panose="020B0503020204020204" charset="-122"/>
                <a:ea typeface="微软雅黑" panose="020B0503020204020204" charset="-122"/>
                <a:sym typeface="+mn-ea"/>
              </a:rPr>
              <a:t>矩阵分解通过将高维时间序列数据分解为低秩矩阵的乘积，捕捉变量间</a:t>
            </a:r>
            <a:r>
              <a:rPr lang="zh-CN" altLang="en-US" sz="2000" b="1" dirty="0">
                <a:effectLst/>
                <a:latin typeface="微软雅黑" panose="020B0503020204020204" charset="-122"/>
                <a:ea typeface="微软雅黑" panose="020B0503020204020204" charset="-122"/>
                <a:sym typeface="+mn-ea"/>
              </a:rPr>
              <a:t>相关性</a:t>
            </a:r>
            <a:r>
              <a:rPr lang="zh-CN" altLang="en-US" sz="2000" dirty="0">
                <a:effectLst/>
                <a:latin typeface="微软雅黑" panose="020B0503020204020204" charset="-122"/>
                <a:ea typeface="微软雅黑" panose="020B0503020204020204" charset="-122"/>
                <a:sym typeface="+mn-ea"/>
              </a:rPr>
              <a:t>和</a:t>
            </a:r>
            <a:r>
              <a:rPr lang="zh-CN" altLang="en-US" sz="2000" b="1" dirty="0">
                <a:effectLst/>
                <a:latin typeface="微软雅黑" panose="020B0503020204020204" charset="-122"/>
                <a:ea typeface="微软雅黑" panose="020B0503020204020204" charset="-122"/>
                <a:sym typeface="+mn-ea"/>
              </a:rPr>
              <a:t>时间依赖性</a:t>
            </a:r>
            <a:r>
              <a:rPr lang="zh-CN" altLang="en-US" sz="2000" dirty="0">
                <a:effectLst/>
                <a:latin typeface="微软雅黑" panose="020B0503020204020204" charset="-122"/>
                <a:ea typeface="微软雅黑" panose="020B0503020204020204" charset="-122"/>
                <a:sym typeface="+mn-ea"/>
              </a:rPr>
              <a:t>。</a:t>
            </a:r>
            <a:endParaRPr lang="zh-CN" altLang="en-US" sz="2000" dirty="0">
              <a:effectLst/>
              <a:latin typeface="微软雅黑" panose="020B0503020204020204" charset="-122"/>
              <a:ea typeface="微软雅黑" panose="020B0503020204020204" charset="-122"/>
              <a:sym typeface="+mn-ea"/>
            </a:endParaRPr>
          </a:p>
          <a:p>
            <a:r>
              <a:rPr lang="zh-CN" altLang="en-US" sz="2000">
                <a:latin typeface="微软雅黑" panose="020B0503020204020204" charset="-122"/>
                <a:ea typeface="微软雅黑" panose="020B0503020204020204" charset="-122"/>
                <a:sym typeface="+mn-ea"/>
              </a:rPr>
              <a:t>适用于多维时间序列分析、缺失值填补</a:t>
            </a:r>
            <a:r>
              <a:rPr lang="zh-CN" altLang="en-US" sz="2000">
                <a:latin typeface="微软雅黑" panose="020B0503020204020204" charset="-122"/>
                <a:ea typeface="微软雅黑" panose="020B0503020204020204" charset="-122"/>
                <a:sym typeface="+mn-ea"/>
              </a:rPr>
              <a:t>等任务。</a:t>
            </a:r>
            <a:endParaRPr lang="zh-CN" altLang="en-US" sz="2000" b="0" i="0">
              <a:solidFill>
                <a:schemeClr val="tx1"/>
              </a:solidFill>
              <a:latin typeface="微软雅黑" panose="020B0503020204020204" charset="-122"/>
              <a:ea typeface="微软雅黑" panose="020B0503020204020204" charset="-122"/>
            </a:endParaRPr>
          </a:p>
          <a:p>
            <a:endParaRPr lang="zh-CN" altLang="en-US" sz="2000" dirty="0">
              <a:effectLst/>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0528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常用</a:t>
            </a:r>
            <a:r>
              <a:rPr kumimoji="1" lang="zh-CN" altLang="en-US" sz="2800" b="1" dirty="0">
                <a:solidFill>
                  <a:srgbClr val="ED7D31"/>
                </a:solidFill>
                <a:latin typeface="微软雅黑" panose="020B0503020204020204" charset="-122"/>
                <a:ea typeface="微软雅黑" panose="020B0503020204020204" charset="-122"/>
              </a:rPr>
              <a:t>模型</a:t>
            </a:r>
            <a:endParaRPr kumimoji="1" lang="zh-CN" altLang="en-US" sz="2800" b="1" dirty="0">
              <a:solidFill>
                <a:srgbClr val="ED7D3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2" name="文本框 1"/>
          <p:cNvSpPr txBox="1"/>
          <p:nvPr/>
        </p:nvSpPr>
        <p:spPr>
          <a:xfrm>
            <a:off x="186612" y="890958"/>
            <a:ext cx="9745327" cy="5530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mn-ea"/>
              </a:rPr>
              <a:t>针对时间序列的处理的模型：包括</a:t>
            </a:r>
            <a:r>
              <a:rPr lang="en-US" altLang="zh-CN" sz="2000" b="1" dirty="0">
                <a:latin typeface="+mn-ea"/>
              </a:rPr>
              <a:t>MLP</a:t>
            </a:r>
            <a:r>
              <a:rPr lang="zh-CN" altLang="en-US" sz="2000" b="1" dirty="0">
                <a:latin typeface="+mn-ea"/>
              </a:rPr>
              <a:t>，</a:t>
            </a:r>
            <a:r>
              <a:rPr lang="en-US" altLang="zh-CN" sz="2000" b="1" dirty="0">
                <a:latin typeface="+mn-ea"/>
              </a:rPr>
              <a:t>CNN</a:t>
            </a:r>
            <a:r>
              <a:rPr lang="zh-CN" altLang="en-US" sz="2000" b="1" dirty="0">
                <a:latin typeface="+mn-ea"/>
              </a:rPr>
              <a:t>，</a:t>
            </a:r>
            <a:r>
              <a:rPr lang="en-US" altLang="zh-CN" sz="2000" b="1" dirty="0">
                <a:latin typeface="+mn-ea"/>
              </a:rPr>
              <a:t>GCN</a:t>
            </a:r>
            <a:r>
              <a:rPr lang="zh-CN" altLang="en-US" sz="2000" b="1" dirty="0">
                <a:latin typeface="+mn-ea"/>
              </a:rPr>
              <a:t>，</a:t>
            </a:r>
            <a:r>
              <a:rPr lang="en-US" altLang="zh-CN" sz="2000" b="1" dirty="0">
                <a:latin typeface="+mn-ea"/>
              </a:rPr>
              <a:t>RNN</a:t>
            </a:r>
            <a:r>
              <a:rPr lang="zh-CN" altLang="en-US" sz="2000" b="1" dirty="0">
                <a:latin typeface="+mn-ea"/>
              </a:rPr>
              <a:t>和</a:t>
            </a:r>
            <a:r>
              <a:rPr lang="en-US" altLang="zh-CN" sz="2000" b="1" dirty="0">
                <a:latin typeface="+mn-ea"/>
              </a:rPr>
              <a:t> Transformer</a:t>
            </a:r>
            <a:r>
              <a:rPr lang="zh-CN" altLang="en-US" sz="2000" b="1" dirty="0">
                <a:latin typeface="+mn-ea"/>
              </a:rPr>
              <a:t>。</a:t>
            </a:r>
            <a:endParaRPr lang="zh-CN" altLang="en-US" sz="2000" b="1" dirty="0">
              <a:latin typeface="+mn-ea"/>
            </a:endParaRPr>
          </a:p>
        </p:txBody>
      </p:sp>
      <p:pic>
        <p:nvPicPr>
          <p:cNvPr id="8" name="图片 7"/>
          <p:cNvPicPr>
            <a:picLocks noChangeAspect="1"/>
          </p:cNvPicPr>
          <p:nvPr/>
        </p:nvPicPr>
        <p:blipFill>
          <a:blip r:embed="rId4"/>
          <a:stretch>
            <a:fillRect/>
          </a:stretch>
        </p:blipFill>
        <p:spPr>
          <a:xfrm>
            <a:off x="6382385" y="1521460"/>
            <a:ext cx="4549140" cy="2491740"/>
          </a:xfrm>
          <a:prstGeom prst="rect">
            <a:avLst/>
          </a:prstGeom>
        </p:spPr>
      </p:pic>
      <p:sp>
        <p:nvSpPr>
          <p:cNvPr id="7" name="文本框 6"/>
          <p:cNvSpPr txBox="1"/>
          <p:nvPr/>
        </p:nvSpPr>
        <p:spPr>
          <a:xfrm>
            <a:off x="295910" y="4013200"/>
            <a:ext cx="5215255" cy="2069465"/>
          </a:xfrm>
          <a:prstGeom prst="rect">
            <a:avLst/>
          </a:prstGeom>
          <a:noFill/>
        </p:spPr>
        <p:txBody>
          <a:bodyPr wrap="square" rtlCol="0" anchor="t">
            <a:noAutofit/>
          </a:bodyPr>
          <a:p>
            <a:r>
              <a:rPr lang="en-US" altLang="zh-CN" sz="2000" b="1">
                <a:solidFill>
                  <a:srgbClr val="FF0000"/>
                </a:solidFill>
                <a:latin typeface="微软雅黑" panose="020B0503020204020204" charset="-122"/>
                <a:ea typeface="微软雅黑" panose="020B0503020204020204" charset="-122"/>
                <a:cs typeface="微软雅黑" panose="020B0503020204020204" charset="-122"/>
                <a:sym typeface="+mn-ea"/>
              </a:rPr>
              <a:t>GNN</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000" dirty="0">
                <a:effectLst/>
                <a:latin typeface="微软雅黑" panose="020B0503020204020204" charset="-122"/>
                <a:ea typeface="微软雅黑" panose="020B0503020204020204" charset="-122"/>
                <a:cs typeface="微软雅黑" panose="020B0503020204020204" charset="-122"/>
                <a:sym typeface="+mn-ea"/>
              </a:rPr>
              <a:t>基于图结构建模变量间关系，用节点表示时间序列变量，边表示变量相关性。</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a:p>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a:p>
            <a:r>
              <a:rPr lang="zh-CN" altLang="en-US" sz="2000" dirty="0">
                <a:effectLst/>
                <a:latin typeface="微软雅黑" panose="020B0503020204020204" charset="-122"/>
                <a:ea typeface="微软雅黑" panose="020B0503020204020204" charset="-122"/>
                <a:cs typeface="微软雅黑" panose="020B0503020204020204" charset="-122"/>
                <a:sym typeface="+mn-ea"/>
              </a:rPr>
              <a:t>可以适用于多变量时空序列，或者需变量关系解释的任务。</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p:txBody>
      </p:sp>
      <p:pic>
        <p:nvPicPr>
          <p:cNvPr id="11" name="图片 10"/>
          <p:cNvPicPr>
            <a:picLocks noChangeAspect="1"/>
          </p:cNvPicPr>
          <p:nvPr/>
        </p:nvPicPr>
        <p:blipFill>
          <a:blip r:embed="rId5"/>
          <a:stretch>
            <a:fillRect/>
          </a:stretch>
        </p:blipFill>
        <p:spPr>
          <a:xfrm>
            <a:off x="295910" y="1631315"/>
            <a:ext cx="5867400" cy="2194560"/>
          </a:xfrm>
          <a:prstGeom prst="rect">
            <a:avLst/>
          </a:prstGeom>
        </p:spPr>
      </p:pic>
      <p:sp>
        <p:nvSpPr>
          <p:cNvPr id="9" name="文本框 8"/>
          <p:cNvSpPr txBox="1"/>
          <p:nvPr/>
        </p:nvSpPr>
        <p:spPr>
          <a:xfrm>
            <a:off x="6163310" y="4037330"/>
            <a:ext cx="5062855" cy="2098040"/>
          </a:xfrm>
          <a:prstGeom prst="rect">
            <a:avLst/>
          </a:prstGeom>
          <a:noFill/>
        </p:spPr>
        <p:txBody>
          <a:bodyPr wrap="square" rtlCol="0" anchor="t">
            <a:noAutofit/>
          </a:bodyPr>
          <a:p>
            <a:r>
              <a:rPr lang="en-US" altLang="zh-CN" sz="2000" b="1">
                <a:solidFill>
                  <a:srgbClr val="FF0000"/>
                </a:solidFill>
                <a:latin typeface="微软雅黑" panose="020B0503020204020204" charset="-122"/>
                <a:ea typeface="微软雅黑" panose="020B0503020204020204" charset="-122"/>
                <a:cs typeface="微软雅黑" panose="020B0503020204020204" charset="-122"/>
                <a:sym typeface="+mn-ea"/>
              </a:rPr>
              <a:t>RNN</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000" dirty="0">
                <a:effectLst/>
                <a:latin typeface="微软雅黑" panose="020B0503020204020204" charset="-122"/>
                <a:ea typeface="微软雅黑" panose="020B0503020204020204" charset="-122"/>
                <a:cs typeface="微软雅黑" panose="020B0503020204020204" charset="-122"/>
                <a:sym typeface="+mn-ea"/>
              </a:rPr>
              <a:t>输入序列的逐个时间步，基于循环单元（如</a:t>
            </a:r>
            <a:r>
              <a:rPr lang="en-US" altLang="zh-CN" sz="2000" dirty="0">
                <a:effectLst/>
                <a:latin typeface="微软雅黑" panose="020B0503020204020204" charset="-122"/>
                <a:ea typeface="微软雅黑" panose="020B0503020204020204" charset="-122"/>
                <a:cs typeface="微软雅黑" panose="020B0503020204020204" charset="-122"/>
                <a:sym typeface="+mn-ea"/>
              </a:rPr>
              <a:t>LSTM</a:t>
            </a:r>
            <a:r>
              <a:rPr lang="zh-CN" altLang="en-US" sz="2000" dirty="0">
                <a:effectLst/>
                <a:latin typeface="微软雅黑" panose="020B0503020204020204" charset="-122"/>
                <a:ea typeface="微软雅黑" panose="020B0503020204020204" charset="-122"/>
                <a:cs typeface="微软雅黑" panose="020B0503020204020204" charset="-122"/>
                <a:sym typeface="+mn-ea"/>
              </a:rPr>
              <a:t>、</a:t>
            </a:r>
            <a:r>
              <a:rPr lang="en-US" altLang="zh-CN" sz="2000" dirty="0">
                <a:effectLst/>
                <a:latin typeface="微软雅黑" panose="020B0503020204020204" charset="-122"/>
                <a:ea typeface="微软雅黑" panose="020B0503020204020204" charset="-122"/>
                <a:cs typeface="微软雅黑" panose="020B0503020204020204" charset="-122"/>
                <a:sym typeface="+mn-ea"/>
              </a:rPr>
              <a:t>GRU</a:t>
            </a:r>
            <a:r>
              <a:rPr lang="zh-CN" altLang="en-US" sz="2000" dirty="0">
                <a:effectLst/>
                <a:latin typeface="微软雅黑" panose="020B0503020204020204" charset="-122"/>
                <a:ea typeface="微软雅黑" panose="020B0503020204020204" charset="-122"/>
                <a:cs typeface="微软雅黑" panose="020B0503020204020204" charset="-122"/>
                <a:sym typeface="+mn-ea"/>
              </a:rPr>
              <a:t>）按时间步传递隐状态。</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a:p>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a:p>
            <a:r>
              <a:rPr lang="zh-CN" altLang="en-US" sz="2000" dirty="0">
                <a:effectLst/>
                <a:latin typeface="微软雅黑" panose="020B0503020204020204" charset="-122"/>
                <a:ea typeface="微软雅黑" panose="020B0503020204020204" charset="-122"/>
                <a:cs typeface="微软雅黑" panose="020B0503020204020204" charset="-122"/>
                <a:sym typeface="+mn-ea"/>
              </a:rPr>
              <a:t>可以适用于实时序列预测，或者概率敏感任务。</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0528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常用</a:t>
            </a:r>
            <a:r>
              <a:rPr kumimoji="1" lang="zh-CN" altLang="en-US" sz="2800" b="1" dirty="0">
                <a:solidFill>
                  <a:srgbClr val="ED7D31"/>
                </a:solidFill>
                <a:latin typeface="微软雅黑" panose="020B0503020204020204" charset="-122"/>
                <a:ea typeface="微软雅黑" panose="020B0503020204020204" charset="-122"/>
              </a:rPr>
              <a:t>模型</a:t>
            </a:r>
            <a:endParaRPr kumimoji="1" lang="zh-CN" altLang="en-US" sz="2800" b="1" dirty="0">
              <a:solidFill>
                <a:srgbClr val="ED7D3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pic>
        <p:nvPicPr>
          <p:cNvPr id="10" name="图片 9"/>
          <p:cNvPicPr>
            <a:picLocks noChangeAspect="1"/>
          </p:cNvPicPr>
          <p:nvPr/>
        </p:nvPicPr>
        <p:blipFill>
          <a:blip r:embed="rId4"/>
          <a:stretch>
            <a:fillRect/>
          </a:stretch>
        </p:blipFill>
        <p:spPr>
          <a:xfrm>
            <a:off x="5873750" y="1017270"/>
            <a:ext cx="5810250" cy="2862580"/>
          </a:xfrm>
          <a:prstGeom prst="rect">
            <a:avLst/>
          </a:prstGeom>
        </p:spPr>
      </p:pic>
      <p:sp>
        <p:nvSpPr>
          <p:cNvPr id="13" name="文本框 12"/>
          <p:cNvSpPr txBox="1"/>
          <p:nvPr/>
        </p:nvSpPr>
        <p:spPr>
          <a:xfrm>
            <a:off x="5969000" y="4189730"/>
            <a:ext cx="5714365" cy="1996440"/>
          </a:xfrm>
          <a:prstGeom prst="rect">
            <a:avLst/>
          </a:prstGeom>
          <a:noFill/>
        </p:spPr>
        <p:txBody>
          <a:bodyPr wrap="square" rtlCol="0" anchor="t">
            <a:noAutofit/>
          </a:bodyPr>
          <a:p>
            <a:r>
              <a:rPr lang="en-US" altLang="zh-CN" sz="2000" b="1">
                <a:solidFill>
                  <a:srgbClr val="FF0000"/>
                </a:solidFill>
                <a:latin typeface="微软雅黑" panose="020B0503020204020204" charset="-122"/>
                <a:ea typeface="微软雅黑" panose="020B0503020204020204" charset="-122"/>
                <a:cs typeface="微软雅黑" panose="020B0503020204020204" charset="-122"/>
                <a:sym typeface="+mn-ea"/>
              </a:rPr>
              <a:t>CNN</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000" dirty="0">
                <a:effectLst/>
                <a:latin typeface="微软雅黑" panose="020B0503020204020204" charset="-122"/>
                <a:ea typeface="微软雅黑" panose="020B0503020204020204" charset="-122"/>
                <a:cs typeface="微软雅黑" panose="020B0503020204020204" charset="-122"/>
                <a:sym typeface="+mn-ea"/>
              </a:rPr>
              <a:t>使用一维卷积核在时间维度滑动，提取局部特征，或者将一维时间序列按照周期去组合成二维数据，通过二维卷积去提取特征</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a:p>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a:p>
            <a:r>
              <a:rPr lang="zh-CN" altLang="en-US" sz="2000" dirty="0">
                <a:effectLst/>
                <a:latin typeface="微软雅黑" panose="020B0503020204020204" charset="-122"/>
                <a:ea typeface="微软雅黑" panose="020B0503020204020204" charset="-122"/>
                <a:cs typeface="微软雅黑" panose="020B0503020204020204" charset="-122"/>
                <a:sym typeface="+mn-ea"/>
              </a:rPr>
              <a:t>对捕捉局部模式和多尺度特征敏感，适用于周期性明显的数据。</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154940" y="4189730"/>
            <a:ext cx="4775835" cy="2095500"/>
          </a:xfrm>
          <a:prstGeom prst="rect">
            <a:avLst/>
          </a:prstGeom>
          <a:noFill/>
        </p:spPr>
        <p:txBody>
          <a:bodyPr wrap="square" rtlCol="0" anchor="t">
            <a:noAutofit/>
          </a:bodyPr>
          <a:p>
            <a:r>
              <a:rPr lang="en-US" altLang="zh-CN" sz="2000" b="1">
                <a:solidFill>
                  <a:srgbClr val="FF0000"/>
                </a:solidFill>
                <a:latin typeface="微软雅黑" panose="020B0503020204020204" charset="-122"/>
                <a:ea typeface="微软雅黑" panose="020B0503020204020204" charset="-122"/>
                <a:cs typeface="微软雅黑" panose="020B0503020204020204" charset="-122"/>
                <a:sym typeface="+mn-ea"/>
              </a:rPr>
              <a:t>MLP</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000" dirty="0">
                <a:effectLst/>
                <a:latin typeface="微软雅黑" panose="020B0503020204020204" charset="-122"/>
                <a:ea typeface="微软雅黑" panose="020B0503020204020204" charset="-122"/>
                <a:cs typeface="微软雅黑" panose="020B0503020204020204" charset="-122"/>
                <a:sym typeface="+mn-ea"/>
              </a:rPr>
              <a:t>将时间序列的滑动窗口作为输入，通过多个全连接层堆叠，用非线性激活函数组合，逐层提取高阶模式。</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a:p>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a:p>
            <a:r>
              <a:rPr lang="zh-CN" altLang="en-US" sz="2000" dirty="0">
                <a:effectLst/>
                <a:latin typeface="微软雅黑" panose="020B0503020204020204" charset="-122"/>
                <a:ea typeface="微软雅黑" panose="020B0503020204020204" charset="-122"/>
                <a:cs typeface="微软雅黑" panose="020B0503020204020204" charset="-122"/>
                <a:sym typeface="+mn-ea"/>
              </a:rPr>
              <a:t>通过对过去时间点的提取特征，多层数据提取，适用于预测</a:t>
            </a:r>
            <a:r>
              <a:rPr lang="zh-CN" altLang="en-US" sz="2000" dirty="0">
                <a:effectLst/>
                <a:latin typeface="微软雅黑" panose="020B0503020204020204" charset="-122"/>
                <a:ea typeface="微软雅黑" panose="020B0503020204020204" charset="-122"/>
                <a:cs typeface="微软雅黑" panose="020B0503020204020204" charset="-122"/>
                <a:sym typeface="+mn-ea"/>
              </a:rPr>
              <a:t>问题。</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p:txBody>
      </p:sp>
      <p:pic>
        <p:nvPicPr>
          <p:cNvPr id="15" name="图片 14"/>
          <p:cNvPicPr>
            <a:picLocks noChangeAspect="1"/>
          </p:cNvPicPr>
          <p:nvPr/>
        </p:nvPicPr>
        <p:blipFill>
          <a:blip r:embed="rId5"/>
          <a:stretch>
            <a:fillRect/>
          </a:stretch>
        </p:blipFill>
        <p:spPr>
          <a:xfrm>
            <a:off x="154940" y="1017270"/>
            <a:ext cx="5050155" cy="2858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rcRect l="2267" t="1798"/>
          <a:stretch>
            <a:fillRect/>
          </a:stretch>
        </p:blipFill>
        <p:spPr>
          <a:xfrm>
            <a:off x="8291830" y="1002030"/>
            <a:ext cx="3641725" cy="5133340"/>
          </a:xfrm>
          <a:prstGeom prst="rect">
            <a:avLst/>
          </a:prstGeom>
        </p:spPr>
      </p:pic>
      <p:pic>
        <p:nvPicPr>
          <p:cNvPr id="4" name="图片 3"/>
          <p:cNvPicPr>
            <a:picLocks noChangeAspect="1"/>
          </p:cNvPicPr>
          <p:nvPr/>
        </p:nvPicPr>
        <p:blipFill rotWithShape="1">
          <a:blip r:embed="rId2"/>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2"/>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05280" cy="52197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常用</a:t>
            </a:r>
            <a:r>
              <a:rPr kumimoji="1" lang="zh-CN" altLang="en-US" sz="2800" b="1" dirty="0">
                <a:solidFill>
                  <a:srgbClr val="ED7D31"/>
                </a:solidFill>
                <a:latin typeface="微软雅黑" panose="020B0503020204020204" charset="-122"/>
                <a:ea typeface="微软雅黑" panose="020B0503020204020204" charset="-122"/>
              </a:rPr>
              <a:t>模型</a:t>
            </a:r>
            <a:endParaRPr kumimoji="1" lang="zh-CN" altLang="en-US" sz="2800" b="1" dirty="0">
              <a:solidFill>
                <a:srgbClr val="ED7D3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6" name="文本框 5"/>
          <p:cNvSpPr txBox="1"/>
          <p:nvPr/>
        </p:nvSpPr>
        <p:spPr>
          <a:xfrm>
            <a:off x="247015" y="989330"/>
            <a:ext cx="9832975" cy="913130"/>
          </a:xfrm>
          <a:prstGeom prst="rect">
            <a:avLst/>
          </a:prstGeom>
          <a:noFill/>
        </p:spPr>
        <p:txBody>
          <a:bodyPr wrap="square" rtlCol="0" anchor="t">
            <a:noAutofit/>
          </a:bodyPr>
          <a:p>
            <a:r>
              <a:rPr lang="en-US" altLang="zh-CN" sz="2000" b="1">
                <a:solidFill>
                  <a:srgbClr val="FF0000"/>
                </a:solidFill>
                <a:latin typeface="微软雅黑" panose="020B0503020204020204" charset="-122"/>
                <a:ea typeface="微软雅黑" panose="020B0503020204020204" charset="-122"/>
                <a:cs typeface="微软雅黑" panose="020B0503020204020204" charset="-122"/>
                <a:sym typeface="+mn-ea"/>
              </a:rPr>
              <a:t>Transformer</a:t>
            </a:r>
            <a:r>
              <a:rPr lang="zh-CN" altLang="en-US" sz="2000"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000" dirty="0">
                <a:effectLst/>
                <a:latin typeface="微软雅黑" panose="020B0503020204020204" charset="-122"/>
                <a:ea typeface="微软雅黑" panose="020B0503020204020204" charset="-122"/>
                <a:cs typeface="微软雅黑" panose="020B0503020204020204" charset="-122"/>
                <a:sym typeface="+mn-ea"/>
              </a:rPr>
              <a:t>基于</a:t>
            </a:r>
            <a:r>
              <a:rPr lang="en-US" altLang="zh-CN" sz="2000" dirty="0">
                <a:effectLst/>
                <a:latin typeface="微软雅黑" panose="020B0503020204020204" charset="-122"/>
                <a:ea typeface="微软雅黑" panose="020B0503020204020204" charset="-122"/>
                <a:cs typeface="微软雅黑" panose="020B0503020204020204" charset="-122"/>
                <a:sym typeface="+mn-ea"/>
              </a:rPr>
              <a:t>Transformer</a:t>
            </a:r>
            <a:r>
              <a:rPr lang="zh-CN" altLang="en-US" sz="2000" dirty="0">
                <a:effectLst/>
                <a:latin typeface="微软雅黑" panose="020B0503020204020204" charset="-122"/>
                <a:ea typeface="微软雅黑" panose="020B0503020204020204" charset="-122"/>
                <a:cs typeface="微软雅黑" panose="020B0503020204020204" charset="-122"/>
                <a:sym typeface="+mn-ea"/>
              </a:rPr>
              <a:t>基础框架，保留自注意力机制，编码器</a:t>
            </a:r>
            <a:r>
              <a:rPr lang="en-US" altLang="zh-CN" sz="2000" dirty="0">
                <a:effectLst/>
                <a:latin typeface="微软雅黑" panose="020B0503020204020204" charset="-122"/>
                <a:ea typeface="微软雅黑" panose="020B0503020204020204" charset="-122"/>
                <a:cs typeface="微软雅黑" panose="020B0503020204020204" charset="-122"/>
                <a:sym typeface="+mn-ea"/>
              </a:rPr>
              <a:t>-</a:t>
            </a:r>
            <a:r>
              <a:rPr lang="zh-CN" altLang="en-US" sz="2000" dirty="0">
                <a:effectLst/>
                <a:latin typeface="微软雅黑" panose="020B0503020204020204" charset="-122"/>
                <a:ea typeface="微软雅黑" panose="020B0503020204020204" charset="-122"/>
                <a:cs typeface="微软雅黑" panose="020B0503020204020204" charset="-122"/>
                <a:sym typeface="+mn-ea"/>
              </a:rPr>
              <a:t>解码器架构，再加上通过对时间序列进行不同分块切的</a:t>
            </a:r>
            <a:r>
              <a:rPr lang="en-US" altLang="zh-CN" sz="2000" dirty="0">
                <a:effectLst/>
                <a:latin typeface="微软雅黑" panose="020B0503020204020204" charset="-122"/>
                <a:ea typeface="微软雅黑" panose="020B0503020204020204" charset="-122"/>
                <a:cs typeface="微软雅黑" panose="020B0503020204020204" charset="-122"/>
                <a:sym typeface="+mn-ea"/>
              </a:rPr>
              <a:t>PatchTST</a:t>
            </a:r>
            <a:r>
              <a:rPr lang="zh-CN" altLang="en-US" sz="2000" dirty="0">
                <a:effectLst/>
                <a:latin typeface="微软雅黑" panose="020B0503020204020204" charset="-122"/>
                <a:ea typeface="微软雅黑" panose="020B0503020204020204" charset="-122"/>
                <a:cs typeface="微软雅黑" panose="020B0503020204020204" charset="-122"/>
                <a:sym typeface="+mn-ea"/>
              </a:rPr>
              <a:t>进行位置</a:t>
            </a:r>
            <a:r>
              <a:rPr lang="zh-CN" altLang="en-US" sz="2000" dirty="0">
                <a:effectLst/>
                <a:latin typeface="微软雅黑" panose="020B0503020204020204" charset="-122"/>
                <a:ea typeface="微软雅黑" panose="020B0503020204020204" charset="-122"/>
                <a:cs typeface="微软雅黑" panose="020B0503020204020204" charset="-122"/>
                <a:sym typeface="+mn-ea"/>
              </a:rPr>
              <a:t>嵌入，保留时序信息。</a:t>
            </a:r>
            <a:endParaRPr lang="zh-CN" altLang="en-US" sz="2000" dirty="0">
              <a:effectLst/>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247015" y="2125345"/>
            <a:ext cx="3996055" cy="2905760"/>
          </a:xfrm>
          <a:prstGeom prst="rect">
            <a:avLst/>
          </a:prstGeom>
        </p:spPr>
        <p:txBody>
          <a:bodyPr wrap="square">
            <a:noAutofit/>
          </a:bodyPr>
          <a:p>
            <a:pPr marL="0" indent="0">
              <a:spcBef>
                <a:spcPct val="0"/>
              </a:spcBef>
              <a:spcAft>
                <a:spcPct val="0"/>
              </a:spcAft>
              <a:buFont typeface="Arial" panose="020B0604020202020204"/>
              <a:buNone/>
            </a:pPr>
            <a:r>
              <a:rPr lang="zh-CN" altLang="en-US" sz="2000" b="0" i="0">
                <a:solidFill>
                  <a:schemeClr val="tx1"/>
                </a:solidFill>
                <a:latin typeface="微软雅黑" panose="020B0503020204020204" charset="-122"/>
                <a:ea typeface="微软雅黑" panose="020B0503020204020204" charset="-122"/>
                <a:cs typeface="微软雅黑" panose="020B0503020204020204" charset="-122"/>
              </a:rPr>
              <a:t>自注意力机制可捕捉任意距离的时间点关系，优于</a:t>
            </a:r>
            <a:r>
              <a:rPr lang="en-US" altLang="zh-CN" sz="2000" b="0" i="0">
                <a:solidFill>
                  <a:schemeClr val="tx1"/>
                </a:solidFill>
                <a:latin typeface="微软雅黑" panose="020B0503020204020204" charset="-122"/>
                <a:ea typeface="微软雅黑" panose="020B0503020204020204" charset="-122"/>
                <a:cs typeface="微软雅黑" panose="020B0503020204020204" charset="-122"/>
              </a:rPr>
              <a:t>RNN/CNN</a:t>
            </a:r>
            <a:r>
              <a:rPr lang="zh-CN" altLang="en-US" sz="2000" b="0" i="0">
                <a:solidFill>
                  <a:schemeClr val="tx1"/>
                </a:solidFill>
                <a:latin typeface="微软雅黑" panose="020B0503020204020204" charset="-122"/>
                <a:ea typeface="微软雅黑" panose="020B0503020204020204" charset="-122"/>
                <a:cs typeface="微软雅黑" panose="020B0503020204020204" charset="-122"/>
              </a:rPr>
              <a:t>的局部视野。</a:t>
            </a:r>
            <a:endParaRPr lang="zh-CN" altLang="en-US" sz="2000" b="0" i="0">
              <a:solidFill>
                <a:schemeClr val="tx1"/>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buFont typeface="Arial" panose="020B0604020202020204"/>
              <a:buNone/>
            </a:pPr>
            <a:r>
              <a:rPr lang="zh-CN" altLang="en-US" sz="2000" b="0" i="0">
                <a:solidFill>
                  <a:schemeClr val="tx1"/>
                </a:solidFill>
                <a:latin typeface="微软雅黑" panose="020B0503020204020204" charset="-122"/>
                <a:ea typeface="微软雅黑" panose="020B0503020204020204" charset="-122"/>
                <a:cs typeface="微软雅黑" panose="020B0503020204020204" charset="-122"/>
              </a:rPr>
              <a:t>自注意力层可并行处理所有时间步，训练速度远快于</a:t>
            </a:r>
            <a:r>
              <a:rPr lang="en-US" altLang="zh-CN" sz="2000" b="0" i="0">
                <a:solidFill>
                  <a:schemeClr val="tx1"/>
                </a:solidFill>
                <a:latin typeface="微软雅黑" panose="020B0503020204020204" charset="-122"/>
                <a:ea typeface="微软雅黑" panose="020B0503020204020204" charset="-122"/>
                <a:cs typeface="微软雅黑" panose="020B0503020204020204" charset="-122"/>
              </a:rPr>
              <a:t>RNN</a:t>
            </a:r>
            <a:r>
              <a:rPr lang="zh-CN" altLang="en-US" sz="2000" b="0" i="0">
                <a:solidFill>
                  <a:schemeClr val="tx1"/>
                </a:solidFill>
                <a:latin typeface="微软雅黑" panose="020B0503020204020204" charset="-122"/>
                <a:ea typeface="微软雅黑" panose="020B0503020204020204" charset="-122"/>
                <a:cs typeface="微软雅黑" panose="020B0503020204020204" charset="-122"/>
              </a:rPr>
              <a:t>（如</a:t>
            </a:r>
            <a:r>
              <a:rPr lang="en-US" altLang="zh-CN" sz="2000" b="0" i="0">
                <a:solidFill>
                  <a:schemeClr val="tx1"/>
                </a:solidFill>
                <a:latin typeface="微软雅黑" panose="020B0503020204020204" charset="-122"/>
                <a:ea typeface="微软雅黑" panose="020B0503020204020204" charset="-122"/>
                <a:cs typeface="微软雅黑" panose="020B0503020204020204" charset="-122"/>
              </a:rPr>
              <a:t>LSTM</a:t>
            </a:r>
            <a:r>
              <a:rPr lang="zh-CN" altLang="en-US" sz="2000" b="0" i="0">
                <a:solidFill>
                  <a:schemeClr val="tx1"/>
                </a:solidFill>
                <a:latin typeface="微软雅黑" panose="020B0503020204020204" charset="-122"/>
                <a:ea typeface="微软雅黑" panose="020B0503020204020204" charset="-122"/>
                <a:cs typeface="微软雅黑" panose="020B0503020204020204" charset="-122"/>
              </a:rPr>
              <a:t>）可以用来长期预测、高维多元序列任务</a:t>
            </a:r>
            <a:endParaRPr lang="zh-CN" altLang="en-US" sz="2000" b="0" i="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4" name="图片 13"/>
          <p:cNvPicPr>
            <a:picLocks noChangeAspect="1"/>
          </p:cNvPicPr>
          <p:nvPr/>
        </p:nvPicPr>
        <p:blipFill>
          <a:blip r:embed="rId5"/>
          <a:srcRect l="3948" t="6629"/>
          <a:stretch>
            <a:fillRect/>
          </a:stretch>
        </p:blipFill>
        <p:spPr>
          <a:xfrm>
            <a:off x="5160645" y="1816100"/>
            <a:ext cx="2925445" cy="1503045"/>
          </a:xfrm>
          <a:prstGeom prst="rect">
            <a:avLst/>
          </a:prstGeom>
        </p:spPr>
      </p:pic>
      <p:pic>
        <p:nvPicPr>
          <p:cNvPr id="15" name="图片 14"/>
          <p:cNvPicPr>
            <a:picLocks noChangeAspect="1"/>
          </p:cNvPicPr>
          <p:nvPr/>
        </p:nvPicPr>
        <p:blipFill>
          <a:blip r:embed="rId6"/>
          <a:stretch>
            <a:fillRect/>
          </a:stretch>
        </p:blipFill>
        <p:spPr>
          <a:xfrm>
            <a:off x="5160645" y="3315335"/>
            <a:ext cx="2925445" cy="1374140"/>
          </a:xfrm>
          <a:prstGeom prst="rect">
            <a:avLst/>
          </a:prstGeom>
        </p:spPr>
      </p:pic>
      <p:pic>
        <p:nvPicPr>
          <p:cNvPr id="16" name="图片 15"/>
          <p:cNvPicPr>
            <a:picLocks noChangeAspect="1"/>
          </p:cNvPicPr>
          <p:nvPr/>
        </p:nvPicPr>
        <p:blipFill>
          <a:blip r:embed="rId7"/>
          <a:stretch>
            <a:fillRect/>
          </a:stretch>
        </p:blipFill>
        <p:spPr>
          <a:xfrm>
            <a:off x="5039995" y="4689475"/>
            <a:ext cx="3251835" cy="1564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34000" r="33676" b="55939"/>
          <a:stretch>
            <a:fillRect/>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p:cNvPicPr>
            <a:picLocks noChangeAspect="1"/>
          </p:cNvPicPr>
          <p:nvPr/>
        </p:nvPicPr>
        <p:blipFill rotWithShape="1">
          <a:blip r:embed="rId1"/>
          <a:srcRect t="68121" b="25333"/>
          <a:stretch>
            <a:fillRect/>
          </a:stretch>
        </p:blipFill>
        <p:spPr>
          <a:xfrm>
            <a:off x="0" y="6342612"/>
            <a:ext cx="12192000" cy="515389"/>
          </a:xfrm>
          <a:prstGeom prst="rect">
            <a:avLst/>
          </a:prstGeom>
        </p:spPr>
      </p:pic>
      <p:cxnSp>
        <p:nvCxnSpPr>
          <p:cNvPr id="88" name="直线连接符 92"/>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54983" y="69743"/>
            <a:ext cx="1620957" cy="52322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1" lang="zh-CN" altLang="en-US" sz="2800" b="1" dirty="0">
                <a:solidFill>
                  <a:srgbClr val="ED7D31"/>
                </a:solidFill>
                <a:latin typeface="微软雅黑" panose="020B0503020204020204" charset="-122"/>
                <a:ea typeface="微软雅黑" panose="020B0503020204020204" charset="-122"/>
              </a:rPr>
              <a:t>现有方法</a:t>
            </a:r>
            <a:endParaRPr kumimoji="1" lang="zh-CN" altLang="en-US" sz="2800" b="1" i="0" kern="1200" cap="none" spc="0" normalizeH="0" baseline="0" noProof="0" dirty="0">
              <a:solidFill>
                <a:srgbClr val="ED7D31"/>
              </a:solidFill>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sp>
        <p:nvSpPr>
          <p:cNvPr id="10" name="文本框 9"/>
          <p:cNvSpPr txBox="1"/>
          <p:nvPr/>
        </p:nvSpPr>
        <p:spPr>
          <a:xfrm>
            <a:off x="241472" y="890958"/>
            <a:ext cx="11405581" cy="4648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800" b="1" kern="100" dirty="0" err="1">
                <a:effectLst/>
                <a:latin typeface="Calibri" panose="020F0502020204030204" pitchFamily="34" charset="0"/>
                <a:ea typeface="宋体" panose="02010600030101010101" pitchFamily="2" charset="-122"/>
                <a:cs typeface="Times New Roman" panose="02020603050405020304" pitchFamily="18" charset="0"/>
              </a:rPr>
              <a:t>TimesMixer</a:t>
            </a: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（基于</a:t>
            </a: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MLP</a:t>
            </a:r>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7" name="图片 6" descr="1d6fc8c4273394b0fbccba016fb8197"/>
          <p:cNvPicPr>
            <a:picLocks noChangeAspect="1"/>
          </p:cNvPicPr>
          <p:nvPr/>
        </p:nvPicPr>
        <p:blipFill>
          <a:blip r:embed="rId4"/>
          <a:srcRect l="1620" t="3696" r="1633" b="4337"/>
          <a:stretch>
            <a:fillRect/>
          </a:stretch>
        </p:blipFill>
        <p:spPr>
          <a:xfrm>
            <a:off x="652145" y="1451610"/>
            <a:ext cx="9763125" cy="2649220"/>
          </a:xfrm>
          <a:prstGeom prst="rect">
            <a:avLst/>
          </a:prstGeom>
        </p:spPr>
      </p:pic>
      <p:pic>
        <p:nvPicPr>
          <p:cNvPr id="2" name="图片 2" descr="317de502ce420bb7453637c4eef680b"/>
          <p:cNvPicPr>
            <a:picLocks noChangeAspect="1"/>
          </p:cNvPicPr>
          <p:nvPr/>
        </p:nvPicPr>
        <p:blipFill>
          <a:blip r:embed="rId5"/>
          <a:srcRect t="7681"/>
          <a:stretch>
            <a:fillRect/>
          </a:stretch>
        </p:blipFill>
        <p:spPr>
          <a:xfrm>
            <a:off x="2306320" y="4244340"/>
            <a:ext cx="7773670" cy="1953895"/>
          </a:xfrm>
          <a:prstGeom prst="rect">
            <a:avLst/>
          </a:prstGeom>
        </p:spPr>
      </p:pic>
      <p:sp>
        <p:nvSpPr>
          <p:cNvPr id="6" name="文本框 5"/>
          <p:cNvSpPr txBox="1"/>
          <p:nvPr/>
        </p:nvSpPr>
        <p:spPr>
          <a:xfrm>
            <a:off x="534035" y="4432935"/>
            <a:ext cx="1717040" cy="1577340"/>
          </a:xfrm>
          <a:prstGeom prst="rect">
            <a:avLst/>
          </a:prstGeom>
        </p:spPr>
        <p:txBody>
          <a:bodyPr wrap="square">
            <a:noAutofit/>
          </a:bodyPr>
          <a:p>
            <a:pPr marL="0" indent="0" algn="just" defTabSz="266700">
              <a:spcBef>
                <a:spcPct val="0"/>
              </a:spcBef>
              <a:spcAft>
                <a:spcPct val="0"/>
              </a:spcAft>
            </a:pPr>
            <a:r>
              <a:rPr lang="zh-CN" altLang="en-US" sz="2000">
                <a:latin typeface="微软雅黑" panose="020B0503020204020204" charset="-122"/>
                <a:ea typeface="微软雅黑" panose="020B0503020204020204" charset="-122"/>
              </a:rPr>
              <a:t>季节融合是自下而上的计算，</a:t>
            </a:r>
            <a:endParaRPr lang="zh-CN" altLang="en-US" sz="2000">
              <a:latin typeface="微软雅黑" panose="020B0503020204020204" charset="-122"/>
              <a:ea typeface="微软雅黑" panose="020B0503020204020204" charset="-122"/>
            </a:endParaRPr>
          </a:p>
          <a:p>
            <a:pPr marL="0" indent="0" algn="just" defTabSz="266700">
              <a:spcBef>
                <a:spcPct val="0"/>
              </a:spcBef>
              <a:spcAft>
                <a:spcPct val="0"/>
              </a:spcAft>
            </a:pPr>
            <a:endParaRPr lang="zh-CN" altLang="en-US" sz="2000">
              <a:latin typeface="微软雅黑" panose="020B0503020204020204" charset="-122"/>
              <a:ea typeface="微软雅黑" panose="020B0503020204020204" charset="-122"/>
            </a:endParaRPr>
          </a:p>
          <a:p>
            <a:pPr marL="0" indent="0" algn="just" defTabSz="266700">
              <a:spcBef>
                <a:spcPct val="0"/>
              </a:spcBef>
              <a:spcAft>
                <a:spcPct val="0"/>
              </a:spcAft>
            </a:pPr>
            <a:r>
              <a:rPr lang="zh-CN" altLang="en-US" sz="2000">
                <a:latin typeface="微软雅黑" panose="020B0503020204020204" charset="-122"/>
                <a:ea typeface="微软雅黑" panose="020B0503020204020204" charset="-122"/>
              </a:rPr>
              <a:t>趋势融合是自上而下的计算。</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2397</Words>
  <Application>WPS 演示</Application>
  <PresentationFormat>宽屏</PresentationFormat>
  <Paragraphs>244</Paragraphs>
  <Slides>20</Slides>
  <Notes>14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20</vt:i4>
      </vt:variant>
    </vt:vector>
  </HeadingPairs>
  <TitlesOfParts>
    <vt:vector size="39" baseType="lpstr">
      <vt:lpstr>Arial</vt:lpstr>
      <vt:lpstr>宋体</vt:lpstr>
      <vt:lpstr>Wingdings</vt:lpstr>
      <vt:lpstr>Microsoft YaHei Regular</vt:lpstr>
      <vt:lpstr>微软雅黑</vt:lpstr>
      <vt:lpstr>-apple-system</vt:lpstr>
      <vt:lpstr>Segoe Print</vt:lpstr>
      <vt:lpstr>方正小标宋简体</vt:lpstr>
      <vt:lpstr>Inter</vt:lpstr>
      <vt:lpstr>Segoe UI</vt:lpstr>
      <vt:lpstr>Cambria Math</vt:lpstr>
      <vt:lpstr>Arial</vt:lpstr>
      <vt:lpstr>Calibri</vt:lpstr>
      <vt:lpstr>Times New Roman</vt:lpstr>
      <vt:lpstr>等线</vt:lpstr>
      <vt:lpstr>Arial Unicode MS</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郑烨</dc:creator>
  <cp:lastModifiedBy>清辉夜凝</cp:lastModifiedBy>
  <cp:revision>36</cp:revision>
  <dcterms:created xsi:type="dcterms:W3CDTF">2024-04-23T07:30:00Z</dcterms:created>
  <dcterms:modified xsi:type="dcterms:W3CDTF">2025-03-03T13:23:16Z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C50236E8DA3D45E2A07B1E66017393FF_13</vt:lpwstr>
  </property>
  <property fmtid="{D5CDD505-2E9C-101B-9397-08002B2CF9AE}" pid="3" name="KSOProductBuildVer">
    <vt:lpwstr>2052-12.1.0.20305</vt:lpwstr>
  </property>
</Properties>
</file>